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594" r:id="rId2"/>
    <p:sldId id="596" r:id="rId3"/>
    <p:sldId id="257" r:id="rId4"/>
    <p:sldId id="520" r:id="rId5"/>
    <p:sldId id="450" r:id="rId6"/>
    <p:sldId id="455" r:id="rId7"/>
    <p:sldId id="522" r:id="rId8"/>
    <p:sldId id="523" r:id="rId9"/>
    <p:sldId id="524" r:id="rId10"/>
    <p:sldId id="525" r:id="rId11"/>
    <p:sldId id="526" r:id="rId12"/>
    <p:sldId id="527" r:id="rId13"/>
    <p:sldId id="528" r:id="rId14"/>
    <p:sldId id="529" r:id="rId15"/>
    <p:sldId id="530" r:id="rId16"/>
    <p:sldId id="531" r:id="rId17"/>
    <p:sldId id="532" r:id="rId18"/>
    <p:sldId id="533" r:id="rId19"/>
    <p:sldId id="534" r:id="rId20"/>
    <p:sldId id="537" r:id="rId21"/>
    <p:sldId id="541" r:id="rId22"/>
    <p:sldId id="583" r:id="rId23"/>
    <p:sldId id="542" r:id="rId24"/>
    <p:sldId id="543" r:id="rId25"/>
    <p:sldId id="546" r:id="rId26"/>
    <p:sldId id="593" r:id="rId27"/>
    <p:sldId id="548" r:id="rId28"/>
    <p:sldId id="550" r:id="rId29"/>
    <p:sldId id="551" r:id="rId30"/>
    <p:sldId id="552" r:id="rId31"/>
    <p:sldId id="553" r:id="rId32"/>
    <p:sldId id="554" r:id="rId33"/>
    <p:sldId id="558" r:id="rId34"/>
    <p:sldId id="559" r:id="rId35"/>
    <p:sldId id="560" r:id="rId36"/>
    <p:sldId id="561" r:id="rId37"/>
    <p:sldId id="563" r:id="rId38"/>
    <p:sldId id="564" r:id="rId39"/>
    <p:sldId id="567" r:id="rId40"/>
    <p:sldId id="568" r:id="rId41"/>
    <p:sldId id="570" r:id="rId42"/>
    <p:sldId id="504" r:id="rId43"/>
    <p:sldId id="505" r:id="rId44"/>
    <p:sldId id="506" r:id="rId45"/>
    <p:sldId id="507" r:id="rId46"/>
    <p:sldId id="508" r:id="rId47"/>
    <p:sldId id="509" r:id="rId48"/>
    <p:sldId id="519" r:id="rId49"/>
    <p:sldId id="511" r:id="rId50"/>
    <p:sldId id="512" r:id="rId51"/>
    <p:sldId id="513" r:id="rId52"/>
    <p:sldId id="590" r:id="rId53"/>
    <p:sldId id="591" r:id="rId54"/>
    <p:sldId id="592" r:id="rId55"/>
    <p:sldId id="516" r:id="rId56"/>
    <p:sldId id="517" r:id="rId57"/>
    <p:sldId id="518" r:id="rId58"/>
    <p:sldId id="584" r:id="rId59"/>
    <p:sldId id="585" r:id="rId60"/>
    <p:sldId id="586" r:id="rId61"/>
    <p:sldId id="587" r:id="rId62"/>
    <p:sldId id="588" r:id="rId63"/>
    <p:sldId id="589" r:id="rId64"/>
  </p:sldIdLst>
  <p:sldSz cx="12192000" cy="6858000"/>
  <p:notesSz cx="6794500" cy="9931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53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F3F0E-B428-44C2-9E1B-3B1F316AA55D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A0752F-8BE0-4730-B46B-F93587E15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43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118572-DE2F-4CA9-8912-BCC2F080034E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9486"/>
            <a:ext cx="5435600" cy="3910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65E8CE-60FA-4DD5-94A3-151E04578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24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6507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6801F2D-2904-4B2E-A8A7-11A2ACF62E70}" type="slidenum">
              <a:rPr lang="en-US" altLang="en-US" smtClean="0"/>
              <a:pPr/>
              <a:t>25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32385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47684-8DC0-4D56-809C-448411EA54D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89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E31F5AC-4DC1-4133-8497-ED8853DB00DA}" type="slidenum">
              <a:rPr lang="en-US" altLang="en-US" smtClean="0">
                <a:latin typeface="Calibri" panose="020F0502020204030204" pitchFamily="34" charset="0"/>
              </a:rPr>
              <a:pPr/>
              <a:t>53</a:t>
            </a:fld>
            <a:endParaRPr lang="en-US" altLang="en-U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28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CC47EB9-292A-4E12-9853-0EDBA5480007}" type="slidenum">
              <a:rPr lang="en-US" altLang="en-US" smtClean="0">
                <a:latin typeface="Calibri" panose="020F0502020204030204" pitchFamily="34" charset="0"/>
              </a:rPr>
              <a:pPr/>
              <a:t>54</a:t>
            </a:fld>
            <a:endParaRPr lang="en-US" altLang="en-U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328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27B4D-B25C-48FF-9660-DDCC968BAAF9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5390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0B144-8F0F-42D5-B4FC-C9FF98B829A7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2C26-BA3E-42D0-B52D-AE8EA0D86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734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0B144-8F0F-42D5-B4FC-C9FF98B829A7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2C26-BA3E-42D0-B52D-AE8EA0D86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543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0B144-8F0F-42D5-B4FC-C9FF98B829A7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2C26-BA3E-42D0-B52D-AE8EA0D86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45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6 - iDiv Inhalt Headline, Fliesstex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>
            <a:spLocks noChangeArrowheads="1"/>
          </p:cNvSpPr>
          <p:nvPr userDrawn="1"/>
        </p:nvSpPr>
        <p:spPr bwMode="auto">
          <a:xfrm>
            <a:off x="598264" y="6596899"/>
            <a:ext cx="1890055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de-DE" altLang="de-DE" sz="900" dirty="0">
                <a:latin typeface="Verdana" panose="020B0604030504040204" pitchFamily="34" charset="0"/>
              </a:rPr>
              <a:t>Page </a:t>
            </a:r>
            <a:fld id="{66296BDD-CFBA-4DC6-BA11-4B5644790F30}" type="slidenum">
              <a:rPr lang="de-DE" altLang="de-DE" sz="900">
                <a:latin typeface="Verdana" panose="020B0604030504040204" pitchFamily="34" charset="0"/>
              </a:rPr>
              <a:pPr eaLnBrk="1" hangingPunct="1"/>
              <a:t>‹#›</a:t>
            </a:fld>
            <a:endParaRPr lang="de-DE" altLang="de-DE" sz="900" dirty="0">
              <a:latin typeface="Verdana" panose="020B0604030504040204" pitchFamily="34" charset="0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09695" y="1030134"/>
            <a:ext cx="10974514" cy="5373334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257289" indent="-257289">
              <a:lnSpc>
                <a:spcPts val="2161"/>
              </a:lnSpc>
              <a:spcBef>
                <a:spcPts val="1080"/>
              </a:spcBef>
              <a:buFont typeface="Arial" panose="020B0604020202020204" pitchFamily="34" charset="0"/>
              <a:buChar char="•"/>
              <a:defRPr sz="2161" baseline="0">
                <a:latin typeface="Verdana"/>
              </a:defRPr>
            </a:lvl1pPr>
            <a:lvl2pPr marL="518630" indent="-226901">
              <a:defRPr sz="1801" baseline="0"/>
            </a:lvl2pPr>
            <a:lvl3pPr>
              <a:defRPr sz="1621"/>
            </a:lvl3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Ebene 2</a:t>
            </a:r>
          </a:p>
          <a:p>
            <a:pPr lvl="2"/>
            <a:r>
              <a:rPr lang="de-DE" dirty="0"/>
              <a:t>Ebene 3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609695" y="316957"/>
            <a:ext cx="10974514" cy="44307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521" b="1" i="0" baseline="0">
                <a:latin typeface="Verdana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47880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0B144-8F0F-42D5-B4FC-C9FF98B829A7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2C26-BA3E-42D0-B52D-AE8EA0D86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7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0B144-8F0F-42D5-B4FC-C9FF98B829A7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2C26-BA3E-42D0-B52D-AE8EA0D86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2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0B144-8F0F-42D5-B4FC-C9FF98B829A7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2C26-BA3E-42D0-B52D-AE8EA0D86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10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0B144-8F0F-42D5-B4FC-C9FF98B829A7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2C26-BA3E-42D0-B52D-AE8EA0D86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393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0B144-8F0F-42D5-B4FC-C9FF98B829A7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2C26-BA3E-42D0-B52D-AE8EA0D86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81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0B144-8F0F-42D5-B4FC-C9FF98B829A7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2C26-BA3E-42D0-B52D-AE8EA0D86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654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0B144-8F0F-42D5-B4FC-C9FF98B829A7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2C26-BA3E-42D0-B52D-AE8EA0D86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525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0B144-8F0F-42D5-B4FC-C9FF98B829A7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2C26-BA3E-42D0-B52D-AE8EA0D86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355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0B144-8F0F-42D5-B4FC-C9FF98B829A7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932C26-BA3E-42D0-B52D-AE8EA0D86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92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3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9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emf"/><Relationship Id="rId4" Type="http://schemas.openxmlformats.org/officeDocument/2006/relationships/image" Target="../media/image7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image" Target="../media/image83.jpeg"/><Relationship Id="rId7" Type="http://schemas.openxmlformats.org/officeDocument/2006/relationships/image" Target="../media/image87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image" Target="../media/image84.jpeg"/><Relationship Id="rId9" Type="http://schemas.openxmlformats.org/officeDocument/2006/relationships/image" Target="../media/image89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jpe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emf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gif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2.emf"/><Relationship Id="rId4" Type="http://schemas.openxmlformats.org/officeDocument/2006/relationships/image" Target="../media/image13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3280" y="1137921"/>
            <a:ext cx="10128834" cy="321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5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66330" y="139148"/>
            <a:ext cx="4830345" cy="7653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51303" y="1099769"/>
            <a:ext cx="3647662" cy="43866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965" y="46221"/>
            <a:ext cx="4591877" cy="36027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17" y="1120986"/>
            <a:ext cx="7141456" cy="457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0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9467" y="131339"/>
            <a:ext cx="319844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Why Latitude?</a:t>
            </a:r>
          </a:p>
          <a:p>
            <a:endParaRPr lang="en-US" sz="2400" b="1" dirty="0"/>
          </a:p>
          <a:p>
            <a:r>
              <a:rPr lang="en-US" sz="2400" b="1" dirty="0" smtClean="0"/>
              <a:t>Area</a:t>
            </a:r>
          </a:p>
          <a:p>
            <a:r>
              <a:rPr lang="en-US" sz="2400" b="1" dirty="0" smtClean="0"/>
              <a:t>Historical Biogeography</a:t>
            </a:r>
          </a:p>
          <a:p>
            <a:r>
              <a:rPr lang="en-US" sz="2400" b="1" dirty="0" smtClean="0"/>
              <a:t>Climate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733" y="1608667"/>
            <a:ext cx="9550400" cy="4775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9467" y="6383867"/>
            <a:ext cx="4393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Global Net Productivity—NASA Observatory</a:t>
            </a:r>
            <a:endParaRPr lang="en-US" b="1" i="1" dirty="0"/>
          </a:p>
        </p:txBody>
      </p:sp>
      <p:sp>
        <p:nvSpPr>
          <p:cNvPr id="7" name="Rectangle 6"/>
          <p:cNvSpPr/>
          <p:nvPr/>
        </p:nvSpPr>
        <p:spPr>
          <a:xfrm>
            <a:off x="1430866" y="3177232"/>
            <a:ext cx="10380133" cy="1276235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0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2036" y="480291"/>
            <a:ext cx="5863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Precipitation, Energy, Temperature gradients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2830" y="1081960"/>
            <a:ext cx="5961748" cy="33620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5642" y="193964"/>
            <a:ext cx="3482985" cy="632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8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498" y="511926"/>
            <a:ext cx="5236143" cy="59869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2242" y="240632"/>
            <a:ext cx="4680875" cy="40718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20488" y="2915316"/>
            <a:ext cx="2794827" cy="3297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65970" y="6314174"/>
            <a:ext cx="2931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Kerr and Packer 1997, Nature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0" y="240632"/>
            <a:ext cx="30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Habitat heterogeneity matters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2602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8169" y="156957"/>
            <a:ext cx="8661205" cy="6500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08001" y="177851"/>
            <a:ext cx="4921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Measuring Species Richness</a:t>
            </a:r>
            <a:endParaRPr lang="en-US" sz="3200" b="1" dirty="0"/>
          </a:p>
        </p:txBody>
      </p:sp>
      <p:sp>
        <p:nvSpPr>
          <p:cNvPr id="4" name="Rectangle 3"/>
          <p:cNvSpPr/>
          <p:nvPr/>
        </p:nvSpPr>
        <p:spPr>
          <a:xfrm>
            <a:off x="5845867" y="5239248"/>
            <a:ext cx="556590" cy="566530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98318" y="3025405"/>
            <a:ext cx="556590" cy="566530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744904" y="1524623"/>
            <a:ext cx="556590" cy="566530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20340" y="1241358"/>
            <a:ext cx="556590" cy="566530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600946" y="3308670"/>
            <a:ext cx="556590" cy="566530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905540" y="4744279"/>
            <a:ext cx="556590" cy="566530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85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95" y="1314890"/>
            <a:ext cx="4253925" cy="44236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583" y="1126330"/>
            <a:ext cx="5858007" cy="50050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28975" y="175759"/>
            <a:ext cx="8429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Species Richness Estimators:  what is the </a:t>
            </a:r>
            <a:r>
              <a:rPr lang="en-US" sz="2400" b="1" u="sng" dirty="0" smtClean="0">
                <a:solidFill>
                  <a:schemeClr val="tx2"/>
                </a:solidFill>
              </a:rPr>
              <a:t>‘True’ </a:t>
            </a:r>
            <a:r>
              <a:rPr lang="en-US" sz="2400" b="1" dirty="0" smtClean="0"/>
              <a:t>species richness?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033670" y="6370983"/>
            <a:ext cx="3330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 from Anne Chao and others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81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/>
          <p:cNvSpPr/>
          <p:nvPr/>
        </p:nvSpPr>
        <p:spPr>
          <a:xfrm>
            <a:off x="4771292" y="1348154"/>
            <a:ext cx="3739662" cy="2555631"/>
          </a:xfrm>
          <a:custGeom>
            <a:avLst/>
            <a:gdLst>
              <a:gd name="connsiteX0" fmla="*/ 0 w 3739662"/>
              <a:gd name="connsiteY0" fmla="*/ 2555631 h 2555631"/>
              <a:gd name="connsiteX1" fmla="*/ 785446 w 3739662"/>
              <a:gd name="connsiteY1" fmla="*/ 1793631 h 2555631"/>
              <a:gd name="connsiteX2" fmla="*/ 2602523 w 3739662"/>
              <a:gd name="connsiteY2" fmla="*/ 656492 h 2555631"/>
              <a:gd name="connsiteX3" fmla="*/ 3739662 w 3739662"/>
              <a:gd name="connsiteY3" fmla="*/ 0 h 255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9662" h="2555631">
                <a:moveTo>
                  <a:pt x="0" y="2555631"/>
                </a:moveTo>
                <a:cubicBezTo>
                  <a:pt x="175846" y="2332892"/>
                  <a:pt x="351692" y="2110154"/>
                  <a:pt x="785446" y="1793631"/>
                </a:cubicBezTo>
                <a:cubicBezTo>
                  <a:pt x="1219200" y="1477108"/>
                  <a:pt x="2110154" y="955430"/>
                  <a:pt x="2602523" y="656492"/>
                </a:cubicBezTo>
                <a:cubicBezTo>
                  <a:pt x="3094892" y="357554"/>
                  <a:pt x="3417277" y="178777"/>
                  <a:pt x="3739662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3012830" y="1383325"/>
            <a:ext cx="46893" cy="38568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059723" y="5193325"/>
            <a:ext cx="5146430" cy="586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6"/>
          <p:cNvSpPr/>
          <p:nvPr/>
        </p:nvSpPr>
        <p:spPr>
          <a:xfrm>
            <a:off x="3036277" y="3553589"/>
            <a:ext cx="2022230" cy="1733519"/>
          </a:xfrm>
          <a:custGeom>
            <a:avLst/>
            <a:gdLst>
              <a:gd name="connsiteX0" fmla="*/ 0 w 1875692"/>
              <a:gd name="connsiteY0" fmla="*/ 1652954 h 1652954"/>
              <a:gd name="connsiteX1" fmla="*/ 410307 w 1875692"/>
              <a:gd name="connsiteY1" fmla="*/ 492369 h 1652954"/>
              <a:gd name="connsiteX2" fmla="*/ 1875692 w 1875692"/>
              <a:gd name="connsiteY2" fmla="*/ 0 h 165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5692" h="1652954">
                <a:moveTo>
                  <a:pt x="0" y="1652954"/>
                </a:moveTo>
                <a:cubicBezTo>
                  <a:pt x="48846" y="1210407"/>
                  <a:pt x="97692" y="767861"/>
                  <a:pt x="410307" y="492369"/>
                </a:cubicBezTo>
                <a:cubicBezTo>
                  <a:pt x="722922" y="216877"/>
                  <a:pt x="1299307" y="108438"/>
                  <a:pt x="1875692" y="0"/>
                </a:cubicBezTo>
              </a:path>
            </a:pathLst>
          </a:custGeom>
          <a:noFill/>
          <a:ln w="254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024554" y="3188678"/>
            <a:ext cx="2485292" cy="2063262"/>
          </a:xfrm>
          <a:custGeom>
            <a:avLst/>
            <a:gdLst>
              <a:gd name="connsiteX0" fmla="*/ 0 w 1875692"/>
              <a:gd name="connsiteY0" fmla="*/ 1652954 h 1652954"/>
              <a:gd name="connsiteX1" fmla="*/ 410307 w 1875692"/>
              <a:gd name="connsiteY1" fmla="*/ 492369 h 1652954"/>
              <a:gd name="connsiteX2" fmla="*/ 1875692 w 1875692"/>
              <a:gd name="connsiteY2" fmla="*/ 0 h 165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5692" h="1652954">
                <a:moveTo>
                  <a:pt x="0" y="1652954"/>
                </a:moveTo>
                <a:cubicBezTo>
                  <a:pt x="48846" y="1210407"/>
                  <a:pt x="97692" y="767861"/>
                  <a:pt x="410307" y="492369"/>
                </a:cubicBezTo>
                <a:cubicBezTo>
                  <a:pt x="722922" y="216877"/>
                  <a:pt x="1299307" y="108438"/>
                  <a:pt x="1875692" y="0"/>
                </a:cubicBezTo>
              </a:path>
            </a:pathLst>
          </a:cu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3012829" y="2637693"/>
            <a:ext cx="3270739" cy="2602524"/>
          </a:xfrm>
          <a:custGeom>
            <a:avLst/>
            <a:gdLst>
              <a:gd name="connsiteX0" fmla="*/ 0 w 1875692"/>
              <a:gd name="connsiteY0" fmla="*/ 1652954 h 1652954"/>
              <a:gd name="connsiteX1" fmla="*/ 410307 w 1875692"/>
              <a:gd name="connsiteY1" fmla="*/ 492369 h 1652954"/>
              <a:gd name="connsiteX2" fmla="*/ 1875692 w 1875692"/>
              <a:gd name="connsiteY2" fmla="*/ 0 h 165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5692" h="1652954">
                <a:moveTo>
                  <a:pt x="0" y="1652954"/>
                </a:moveTo>
                <a:cubicBezTo>
                  <a:pt x="48846" y="1210407"/>
                  <a:pt x="97692" y="767861"/>
                  <a:pt x="410307" y="492369"/>
                </a:cubicBezTo>
                <a:cubicBezTo>
                  <a:pt x="722922" y="216877"/>
                  <a:pt x="1299307" y="108438"/>
                  <a:pt x="1875692" y="0"/>
                </a:cubicBezTo>
              </a:path>
            </a:pathLst>
          </a:cu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3012828" y="2016370"/>
            <a:ext cx="4220310" cy="3206262"/>
          </a:xfrm>
          <a:custGeom>
            <a:avLst/>
            <a:gdLst>
              <a:gd name="connsiteX0" fmla="*/ 0 w 1875692"/>
              <a:gd name="connsiteY0" fmla="*/ 1652954 h 1652954"/>
              <a:gd name="connsiteX1" fmla="*/ 410307 w 1875692"/>
              <a:gd name="connsiteY1" fmla="*/ 492369 h 1652954"/>
              <a:gd name="connsiteX2" fmla="*/ 1875692 w 1875692"/>
              <a:gd name="connsiteY2" fmla="*/ 0 h 165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5692" h="1652954">
                <a:moveTo>
                  <a:pt x="0" y="1652954"/>
                </a:moveTo>
                <a:cubicBezTo>
                  <a:pt x="48846" y="1210407"/>
                  <a:pt x="97692" y="767861"/>
                  <a:pt x="410307" y="492369"/>
                </a:cubicBezTo>
                <a:cubicBezTo>
                  <a:pt x="722922" y="216877"/>
                  <a:pt x="1299307" y="108438"/>
                  <a:pt x="1875692" y="0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4958860" y="3452478"/>
            <a:ext cx="175846" cy="202222"/>
          </a:xfrm>
          <a:prstGeom prst="star5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/>
          <p:cNvSpPr/>
          <p:nvPr/>
        </p:nvSpPr>
        <p:spPr>
          <a:xfrm>
            <a:off x="5421924" y="3075844"/>
            <a:ext cx="175846" cy="202222"/>
          </a:xfrm>
          <a:prstGeom prst="star5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/>
          <p:cNvSpPr/>
          <p:nvPr/>
        </p:nvSpPr>
        <p:spPr>
          <a:xfrm>
            <a:off x="6271843" y="2524859"/>
            <a:ext cx="175846" cy="202222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5-Point Star 13"/>
          <p:cNvSpPr/>
          <p:nvPr/>
        </p:nvSpPr>
        <p:spPr>
          <a:xfrm>
            <a:off x="7215554" y="1915259"/>
            <a:ext cx="175846" cy="202222"/>
          </a:xfrm>
          <a:prstGeom prst="star5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288041" y="5273844"/>
            <a:ext cx="4467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Area, samples, or individuals</a:t>
            </a:r>
            <a:endParaRPr lang="en-US" sz="2800" b="1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1177149" y="3210240"/>
            <a:ext cx="29562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Number of species</a:t>
            </a:r>
            <a:endParaRPr lang="en-US" sz="2800" b="1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3947017" y="2397358"/>
            <a:ext cx="17588" cy="1718896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16200000">
            <a:off x="2932271" y="3142593"/>
            <a:ext cx="1695336" cy="36933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Sampling extent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908940" y="276890"/>
            <a:ext cx="8749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Assumption that there is an asymptote in species richness is invalid</a:t>
            </a:r>
            <a:endParaRPr lang="en-US" sz="2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8930432" y="4116254"/>
            <a:ext cx="2846076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Many solutions, all make improbable assumptions at some scale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2196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474" y="1706021"/>
            <a:ext cx="6486525" cy="48614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9885" y="134647"/>
            <a:ext cx="4924725" cy="17488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7876" y="269631"/>
            <a:ext cx="5224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Same problems in genomics/genetics….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6865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8400" y="996553"/>
            <a:ext cx="7315200" cy="48648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3308" y="1644006"/>
            <a:ext cx="4284259" cy="2836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7849" y="1644007"/>
            <a:ext cx="4383298" cy="2917633"/>
          </a:xfrm>
          <a:prstGeom prst="rect">
            <a:avLst/>
          </a:prstGeom>
        </p:spPr>
      </p:pic>
      <p:pic>
        <p:nvPicPr>
          <p:cNvPr id="11" name="Picture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9006" y="2161938"/>
            <a:ext cx="4191537" cy="314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148" y="2512008"/>
            <a:ext cx="4457700" cy="313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3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5757" y="3137857"/>
            <a:ext cx="2879785" cy="21598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1711840"/>
            <a:ext cx="3209026" cy="17850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1236" y="1074092"/>
            <a:ext cx="4570640" cy="19539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551" y="2888259"/>
            <a:ext cx="3048000" cy="1714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1185" y="764920"/>
            <a:ext cx="241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CTFS-SGIEO Forest Plots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29494" y="1455798"/>
            <a:ext cx="201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NutNet</a:t>
            </a:r>
            <a:r>
              <a:rPr lang="en-US" dirty="0"/>
              <a:t> Forest Plots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2807" y="2656108"/>
            <a:ext cx="2857500" cy="40100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5157" y="4944013"/>
            <a:ext cx="3522934" cy="124485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29494" y="106974"/>
            <a:ext cx="8315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Aren’t consistent sampling schemes enough?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588813" y="568639"/>
            <a:ext cx="9004745" cy="6494085"/>
            <a:chOff x="-203322" y="858907"/>
            <a:chExt cx="9004745" cy="6494085"/>
          </a:xfrm>
        </p:grpSpPr>
        <p:sp>
          <p:nvSpPr>
            <p:cNvPr id="12" name="TextBox 11"/>
            <p:cNvSpPr txBox="1"/>
            <p:nvPr/>
          </p:nvSpPr>
          <p:spPr>
            <a:xfrm>
              <a:off x="146584" y="858907"/>
              <a:ext cx="8536668" cy="6494085"/>
            </a:xfrm>
            <a:prstGeom prst="rect">
              <a:avLst/>
            </a:prstGeom>
            <a:solidFill>
              <a:schemeClr val="bg1">
                <a:alpha val="88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US" sz="3200" b="1" dirty="0">
                <a:solidFill>
                  <a:srgbClr val="FF0000"/>
                </a:solidFill>
              </a:endParaRPr>
            </a:p>
            <a:p>
              <a:r>
                <a:rPr lang="en-US" sz="3200" b="1" dirty="0">
                  <a:solidFill>
                    <a:srgbClr val="FF0000"/>
                  </a:solidFill>
                </a:rPr>
                <a:t>Unfortunately, no….</a:t>
              </a:r>
            </a:p>
            <a:p>
              <a:endParaRPr lang="en-US" sz="3200" b="1" dirty="0">
                <a:solidFill>
                  <a:srgbClr val="FF0000"/>
                </a:solidFill>
              </a:endParaRPr>
            </a:p>
            <a:p>
              <a:endParaRPr lang="en-US" sz="3200" b="1" dirty="0">
                <a:solidFill>
                  <a:srgbClr val="FF0000"/>
                </a:solidFill>
              </a:endParaRPr>
            </a:p>
            <a:p>
              <a:endParaRPr lang="en-US" sz="3200" b="1" dirty="0">
                <a:solidFill>
                  <a:srgbClr val="FF0000"/>
                </a:solidFill>
              </a:endParaRPr>
            </a:p>
            <a:p>
              <a:endParaRPr lang="en-US" sz="3200" b="1" dirty="0">
                <a:solidFill>
                  <a:srgbClr val="FF0000"/>
                </a:solidFill>
              </a:endParaRPr>
            </a:p>
            <a:p>
              <a:endParaRPr lang="en-US" sz="3200" b="1" dirty="0">
                <a:solidFill>
                  <a:srgbClr val="FF0000"/>
                </a:solidFill>
              </a:endParaRPr>
            </a:p>
            <a:p>
              <a:endParaRPr lang="en-US" sz="3200" b="1" dirty="0">
                <a:solidFill>
                  <a:srgbClr val="FF0000"/>
                </a:solidFill>
              </a:endParaRPr>
            </a:p>
            <a:p>
              <a:endParaRPr lang="en-US" sz="3200" b="1" dirty="0">
                <a:solidFill>
                  <a:srgbClr val="FF0000"/>
                </a:solidFill>
              </a:endParaRPr>
            </a:p>
            <a:p>
              <a:endParaRPr lang="en-US" sz="3200" b="1" dirty="0">
                <a:solidFill>
                  <a:srgbClr val="FF0000"/>
                </a:solidFill>
              </a:endParaRPr>
            </a:p>
            <a:p>
              <a:endParaRPr lang="en-US" sz="3200" b="1" dirty="0">
                <a:solidFill>
                  <a:srgbClr val="FF0000"/>
                </a:solidFill>
              </a:endParaRPr>
            </a:p>
            <a:p>
              <a:endParaRPr lang="en-US" sz="3200" b="1" dirty="0">
                <a:solidFill>
                  <a:srgbClr val="FF0000"/>
                </a:solidFill>
              </a:endParaRPr>
            </a:p>
            <a:p>
              <a:endParaRPr lang="en-US" sz="3200" b="1" dirty="0">
                <a:solidFill>
                  <a:srgbClr val="FF0000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203322" y="1845222"/>
              <a:ext cx="9004745" cy="2975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736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03" y="121755"/>
            <a:ext cx="11277599" cy="634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9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95" t="4253" r="20849" b="50295"/>
          <a:stretch/>
        </p:blipFill>
        <p:spPr>
          <a:xfrm>
            <a:off x="836022" y="2351313"/>
            <a:ext cx="9465443" cy="44021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691" y="215875"/>
            <a:ext cx="5795496" cy="195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5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5788" y="1070022"/>
            <a:ext cx="8917744" cy="415577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75678" y="6417946"/>
            <a:ext cx="83579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Reprinted by permission from Macmillan Publishers Ltd: Newbold, T., et al. 2015. Global effects of land use on local terrestrial biodiversity. Nature, 520: 45-50.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38531" y="-24935"/>
            <a:ext cx="6532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Scale-Dependent Biodiversity Change</a:t>
            </a:r>
            <a:endParaRPr lang="en-US" sz="3200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2322035" y="464999"/>
            <a:ext cx="7865253" cy="5769865"/>
            <a:chOff x="901877" y="615976"/>
            <a:chExt cx="8450414" cy="6242021"/>
          </a:xfrm>
        </p:grpSpPr>
        <p:grpSp>
          <p:nvGrpSpPr>
            <p:cNvPr id="9" name="Group 8"/>
            <p:cNvGrpSpPr/>
            <p:nvPr/>
          </p:nvGrpSpPr>
          <p:grpSpPr>
            <a:xfrm>
              <a:off x="4739952" y="1103791"/>
              <a:ext cx="4161020" cy="5019869"/>
              <a:chOff x="2948040" y="110381"/>
              <a:chExt cx="4814596" cy="6018246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48040" y="110381"/>
                <a:ext cx="4814596" cy="6018246"/>
              </a:xfrm>
              <a:prstGeom prst="rect">
                <a:avLst/>
              </a:prstGeom>
            </p:spPr>
          </p:pic>
          <p:sp>
            <p:nvSpPr>
              <p:cNvPr id="28" name="Rectangle 27"/>
              <p:cNvSpPr/>
              <p:nvPr/>
            </p:nvSpPr>
            <p:spPr>
              <a:xfrm>
                <a:off x="3973677" y="4969150"/>
                <a:ext cx="2629562" cy="1077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b="1" i="1" dirty="0"/>
                  <a:t>Public Domain, https://commons.wikimedia.org/w/index.php?curid=362363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01877" y="615976"/>
              <a:ext cx="8450414" cy="6242021"/>
              <a:chOff x="2449690" y="590243"/>
              <a:chExt cx="8247544" cy="6103333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2449690" y="590243"/>
                <a:ext cx="8247544" cy="6103333"/>
                <a:chOff x="3290836" y="1710062"/>
                <a:chExt cx="7852039" cy="5938079"/>
              </a:xfrm>
            </p:grpSpPr>
            <p:sp>
              <p:nvSpPr>
                <p:cNvPr id="13" name="Rectangle 12"/>
                <p:cNvSpPr/>
                <p:nvPr/>
              </p:nvSpPr>
              <p:spPr>
                <a:xfrm>
                  <a:off x="3290836" y="1710062"/>
                  <a:ext cx="7852039" cy="5938079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" name="Group 13"/>
                <p:cNvGrpSpPr/>
                <p:nvPr/>
              </p:nvGrpSpPr>
              <p:grpSpPr>
                <a:xfrm>
                  <a:off x="3325534" y="1710063"/>
                  <a:ext cx="7795415" cy="5609129"/>
                  <a:chOff x="2461869" y="567004"/>
                  <a:chExt cx="6182463" cy="4598255"/>
                </a:xfrm>
              </p:grpSpPr>
              <p:sp>
                <p:nvSpPr>
                  <p:cNvPr id="15" name="Rectangle 14"/>
                  <p:cNvSpPr/>
                  <p:nvPr/>
                </p:nvSpPr>
                <p:spPr>
                  <a:xfrm>
                    <a:off x="2461869" y="578579"/>
                    <a:ext cx="430730" cy="458267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16" name="Group 15"/>
                  <p:cNvGrpSpPr/>
                  <p:nvPr/>
                </p:nvGrpSpPr>
                <p:grpSpPr>
                  <a:xfrm>
                    <a:off x="2478703" y="567004"/>
                    <a:ext cx="6165629" cy="4582672"/>
                    <a:chOff x="2478703" y="567004"/>
                    <a:chExt cx="6165629" cy="4582672"/>
                  </a:xfrm>
                </p:grpSpPr>
                <p:grpSp>
                  <p:nvGrpSpPr>
                    <p:cNvPr id="18" name="Group 17"/>
                    <p:cNvGrpSpPr/>
                    <p:nvPr/>
                  </p:nvGrpSpPr>
                  <p:grpSpPr>
                    <a:xfrm>
                      <a:off x="2865573" y="567004"/>
                      <a:ext cx="5778759" cy="4582672"/>
                      <a:chOff x="3154659" y="190982"/>
                      <a:chExt cx="5778759" cy="4582672"/>
                    </a:xfrm>
                  </p:grpSpPr>
                  <p:grpSp>
                    <p:nvGrpSpPr>
                      <p:cNvPr id="20" name="Group 19"/>
                      <p:cNvGrpSpPr/>
                      <p:nvPr/>
                    </p:nvGrpSpPr>
                    <p:grpSpPr>
                      <a:xfrm>
                        <a:off x="3154659" y="190982"/>
                        <a:ext cx="5778759" cy="4582672"/>
                        <a:chOff x="3025277" y="791760"/>
                        <a:chExt cx="5778759" cy="4582672"/>
                      </a:xfrm>
                    </p:grpSpPr>
                    <p:pic>
                      <p:nvPicPr>
                        <p:cNvPr id="25" name="Picture 24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email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025277" y="791760"/>
                          <a:ext cx="5778759" cy="4180067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26" name="Rectangle 25"/>
                        <p:cNvSpPr/>
                        <p:nvPr/>
                      </p:nvSpPr>
                      <p:spPr>
                        <a:xfrm>
                          <a:off x="3029087" y="4958133"/>
                          <a:ext cx="5749153" cy="416299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sp>
                    <p:nvSpPr>
                      <p:cNvPr id="21" name="TextBox 20"/>
                      <p:cNvSpPr txBox="1"/>
                      <p:nvPr/>
                    </p:nvSpPr>
                    <p:spPr>
                      <a:xfrm>
                        <a:off x="3804568" y="4142066"/>
                        <a:ext cx="608195" cy="31159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b="1" i="1" dirty="0"/>
                          <a:t>~1700</a:t>
                        </a:r>
                      </a:p>
                    </p:txBody>
                  </p:sp>
                  <p:sp>
                    <p:nvSpPr>
                      <p:cNvPr id="22" name="TextBox 21"/>
                      <p:cNvSpPr txBox="1"/>
                      <p:nvPr/>
                    </p:nvSpPr>
                    <p:spPr>
                      <a:xfrm>
                        <a:off x="5256071" y="4142066"/>
                        <a:ext cx="516814" cy="31159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b="1" i="1" dirty="0"/>
                          <a:t>1850</a:t>
                        </a:r>
                      </a:p>
                    </p:txBody>
                  </p:sp>
                  <p:sp>
                    <p:nvSpPr>
                      <p:cNvPr id="23" name="TextBox 22"/>
                      <p:cNvSpPr txBox="1"/>
                      <p:nvPr/>
                    </p:nvSpPr>
                    <p:spPr>
                      <a:xfrm>
                        <a:off x="6592158" y="4120378"/>
                        <a:ext cx="516814" cy="31159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b="1" i="1" dirty="0"/>
                          <a:t>1950</a:t>
                        </a:r>
                      </a:p>
                    </p:txBody>
                  </p:sp>
                  <p:sp>
                    <p:nvSpPr>
                      <p:cNvPr id="24" name="TextBox 23"/>
                      <p:cNvSpPr txBox="1"/>
                      <p:nvPr/>
                    </p:nvSpPr>
                    <p:spPr>
                      <a:xfrm>
                        <a:off x="7798395" y="4095768"/>
                        <a:ext cx="689830" cy="31159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b="1" i="1" dirty="0"/>
                          <a:t>~Today</a:t>
                        </a:r>
                      </a:p>
                    </p:txBody>
                  </p:sp>
                </p:grpSp>
                <p:sp>
                  <p:nvSpPr>
                    <p:cNvPr id="19" name="TextBox 18"/>
                    <p:cNvSpPr txBox="1"/>
                    <p:nvPr/>
                  </p:nvSpPr>
                  <p:spPr>
                    <a:xfrm rot="16200000">
                      <a:off x="1572631" y="2655210"/>
                      <a:ext cx="2177671" cy="36552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Number of Species</a:t>
                      </a:r>
                    </a:p>
                  </p:txBody>
                </p:sp>
              </p:grpSp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5601191" y="4775761"/>
                    <a:ext cx="583624" cy="389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b="1" dirty="0"/>
                      <a:t>Year</a:t>
                    </a:r>
                  </a:p>
                </p:txBody>
              </p:sp>
            </p:grpSp>
          </p:grpSp>
          <p:sp>
            <p:nvSpPr>
              <p:cNvPr id="12" name="Rectangle 11"/>
              <p:cNvSpPr/>
              <p:nvPr/>
            </p:nvSpPr>
            <p:spPr>
              <a:xfrm>
                <a:off x="2845837" y="6231913"/>
                <a:ext cx="7675407" cy="4557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50" dirty="0"/>
                  <a:t>Data from: Knapp, S., et al. 2016. Increasing species richness but decreasing phylogenetic richness and </a:t>
                </a:r>
                <a:r>
                  <a:rPr lang="en-US" sz="900" dirty="0"/>
                  <a:t>divergence</a:t>
                </a:r>
                <a:r>
                  <a:rPr lang="en-US" sz="1050" dirty="0"/>
                  <a:t> over a 320‐year period of urbanization. Journal of Applied Ecology. doi:10.1111/1365-2664.12826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5868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12519" y="1102087"/>
            <a:ext cx="8590143" cy="5206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TextBox 2"/>
          <p:cNvSpPr txBox="1">
            <a:spLocks noChangeArrowheads="1"/>
          </p:cNvSpPr>
          <p:nvPr/>
        </p:nvSpPr>
        <p:spPr bwMode="auto">
          <a:xfrm>
            <a:off x="8840273" y="6500584"/>
            <a:ext cx="2625078" cy="34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621" b="1" i="1"/>
              <a:t>Chase et al. 2018, Ecol. Lett. </a:t>
            </a:r>
          </a:p>
        </p:txBody>
      </p:sp>
      <p:sp>
        <p:nvSpPr>
          <p:cNvPr id="43012" name="TextBox 2"/>
          <p:cNvSpPr txBox="1">
            <a:spLocks noChangeArrowheads="1"/>
          </p:cNvSpPr>
          <p:nvPr/>
        </p:nvSpPr>
        <p:spPr bwMode="auto">
          <a:xfrm>
            <a:off x="3025847" y="298816"/>
            <a:ext cx="5260543" cy="591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3241" b="1"/>
              <a:t>Scale-Dependence is the Rule</a:t>
            </a:r>
          </a:p>
        </p:txBody>
      </p:sp>
      <p:sp>
        <p:nvSpPr>
          <p:cNvPr id="6" name="Oval 5"/>
          <p:cNvSpPr/>
          <p:nvPr/>
        </p:nvSpPr>
        <p:spPr>
          <a:xfrm rot="19825828">
            <a:off x="2449835" y="3060239"/>
            <a:ext cx="5817285" cy="411641"/>
          </a:xfrm>
          <a:prstGeom prst="ellipse">
            <a:avLst/>
          </a:prstGeom>
          <a:solidFill>
            <a:schemeClr val="accent2">
              <a:alpha val="47000"/>
            </a:schemeClr>
          </a:solidFill>
          <a:ln w="38100">
            <a:solidFill>
              <a:srgbClr val="FF0000">
                <a:alpha val="41000"/>
              </a:srgb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21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224520" y="4723955"/>
            <a:ext cx="8576" cy="4087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571047" y="1399384"/>
            <a:ext cx="0" cy="5045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8175644" y="1500864"/>
            <a:ext cx="3883431" cy="591187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621" b="1" i="1">
                <a:solidFill>
                  <a:schemeClr val="accent2"/>
                </a:solidFill>
              </a:rPr>
              <a:t>Small-scale Observations Often Overestimate Effects at Larger Scales</a:t>
            </a: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2952952" y="1333635"/>
            <a:ext cx="4539483" cy="3939174"/>
          </a:xfrm>
          <a:prstGeom prst="line">
            <a:avLst/>
          </a:prstGeom>
          <a:ln w="476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9489" y="2448496"/>
            <a:ext cx="4716717" cy="2278317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025" name="TextBox 4"/>
          <p:cNvSpPr txBox="1">
            <a:spLocks noChangeArrowheads="1"/>
          </p:cNvSpPr>
          <p:nvPr/>
        </p:nvSpPr>
        <p:spPr bwMode="auto">
          <a:xfrm>
            <a:off x="9239049" y="5372861"/>
            <a:ext cx="2797157" cy="674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1261" b="1">
                <a:solidFill>
                  <a:srgbClr val="0070C0"/>
                </a:solidFill>
              </a:rPr>
              <a:t>Opposite of homogenization</a:t>
            </a:r>
          </a:p>
          <a:p>
            <a:endParaRPr lang="en-US" altLang="en-US" sz="1261" b="1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r>
              <a:rPr lang="en-US" altLang="en-US" sz="1261" b="1">
                <a:solidFill>
                  <a:srgbClr val="0070C0"/>
                </a:solidFill>
                <a:sym typeface="Wingdings" panose="05000000000000000000" pitchFamily="2" charset="2"/>
              </a:rPr>
              <a:t>Differentiation</a:t>
            </a:r>
            <a:endParaRPr lang="en-US" altLang="en-US" sz="1261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91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F97D52-F0EE-4C32-90E3-2AEA7C7C18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89" y="3356920"/>
            <a:ext cx="4582160" cy="35010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6F6BAF-FF52-4F1B-BE64-81455C9802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6594" y="8241"/>
            <a:ext cx="4661959" cy="35044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B34425-C09D-4FD7-A7B7-FAA13AD030C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1" y="1107979"/>
            <a:ext cx="1696125" cy="2164886"/>
          </a:xfrm>
          <a:prstGeom prst="rect">
            <a:avLst/>
          </a:prstGeom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03D27B73-2B7E-41F6-9CB7-6E030BA50C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47450" y="3061869"/>
            <a:ext cx="4453211" cy="3796131"/>
          </a:xfrm>
          <a:prstGeom prst="rect">
            <a:avLst/>
          </a:prstGeom>
          <a:noFill/>
          <a:ln>
            <a:noFill/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461648"/>
            <a:ext cx="3420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Homogenization or Differentiation 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F97D52-F0EE-4C32-90E3-2AEA7C7C181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60229" y="0"/>
            <a:ext cx="5205051" cy="387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49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2575" y="2259071"/>
            <a:ext cx="4679478" cy="3271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6"/>
          <p:cNvSpPr txBox="1">
            <a:spLocks noChangeArrowheads="1"/>
          </p:cNvSpPr>
          <p:nvPr/>
        </p:nvSpPr>
        <p:spPr bwMode="auto">
          <a:xfrm>
            <a:off x="1862030" y="1801919"/>
            <a:ext cx="338746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Theoretical Expectations</a:t>
            </a:r>
          </a:p>
        </p:txBody>
      </p:sp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5839223" y="1749253"/>
            <a:ext cx="49135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Meta-analytical results (plants only)</a:t>
            </a:r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67731" y="2171251"/>
            <a:ext cx="3446782" cy="3446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447691" y="362310"/>
            <a:ext cx="4666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Biodiversity change—Scale matters</a:t>
            </a:r>
          </a:p>
        </p:txBody>
      </p:sp>
    </p:spTree>
    <p:extLst>
      <p:ext uri="{BB962C8B-B14F-4D97-AF65-F5344CB8AC3E}">
        <p14:creationId xmlns:p14="http://schemas.microsoft.com/office/powerpoint/2010/main" val="98818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9964" y="1113521"/>
            <a:ext cx="3045856" cy="3641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70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87234" y="1113521"/>
            <a:ext cx="3336006" cy="3641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831858" y="1295043"/>
            <a:ext cx="3681898" cy="344749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21"/>
          </a:p>
        </p:txBody>
      </p:sp>
      <p:sp>
        <p:nvSpPr>
          <p:cNvPr id="6" name="Freeform 5"/>
          <p:cNvSpPr/>
          <p:nvPr/>
        </p:nvSpPr>
        <p:spPr>
          <a:xfrm>
            <a:off x="869020" y="2582851"/>
            <a:ext cx="3581847" cy="2118235"/>
          </a:xfrm>
          <a:custGeom>
            <a:avLst/>
            <a:gdLst>
              <a:gd name="connsiteX0" fmla="*/ 0 w 1507067"/>
              <a:gd name="connsiteY0" fmla="*/ 1744133 h 1744133"/>
              <a:gd name="connsiteX1" fmla="*/ 254000 w 1507067"/>
              <a:gd name="connsiteY1" fmla="*/ 524933 h 1744133"/>
              <a:gd name="connsiteX2" fmla="*/ 1507067 w 1507067"/>
              <a:gd name="connsiteY2" fmla="*/ 0 h 1744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7067" h="1744133">
                <a:moveTo>
                  <a:pt x="0" y="1744133"/>
                </a:moveTo>
                <a:cubicBezTo>
                  <a:pt x="1411" y="1279877"/>
                  <a:pt x="2822" y="815622"/>
                  <a:pt x="254000" y="524933"/>
                </a:cubicBezTo>
                <a:cubicBezTo>
                  <a:pt x="505178" y="234244"/>
                  <a:pt x="1006122" y="117122"/>
                  <a:pt x="1507067" y="0"/>
                </a:cubicBezTo>
              </a:path>
            </a:pathLst>
          </a:custGeom>
          <a:noFill/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21"/>
          </a:p>
        </p:txBody>
      </p:sp>
      <p:sp>
        <p:nvSpPr>
          <p:cNvPr id="7" name="Freeform 6"/>
          <p:cNvSpPr/>
          <p:nvPr/>
        </p:nvSpPr>
        <p:spPr>
          <a:xfrm>
            <a:off x="837576" y="1769574"/>
            <a:ext cx="3674752" cy="2900067"/>
          </a:xfrm>
          <a:custGeom>
            <a:avLst/>
            <a:gdLst>
              <a:gd name="connsiteX0" fmla="*/ 0 w 2116667"/>
              <a:gd name="connsiteY0" fmla="*/ 2201334 h 2201334"/>
              <a:gd name="connsiteX1" fmla="*/ 1439333 w 2116667"/>
              <a:gd name="connsiteY1" fmla="*/ 541867 h 2201334"/>
              <a:gd name="connsiteX2" fmla="*/ 2116667 w 2116667"/>
              <a:gd name="connsiteY2" fmla="*/ 0 h 2201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6667" h="2201334">
                <a:moveTo>
                  <a:pt x="0" y="2201334"/>
                </a:moveTo>
                <a:cubicBezTo>
                  <a:pt x="543277" y="1555045"/>
                  <a:pt x="1086555" y="908756"/>
                  <a:pt x="1439333" y="541867"/>
                </a:cubicBezTo>
                <a:cubicBezTo>
                  <a:pt x="1792111" y="174978"/>
                  <a:pt x="1954389" y="87489"/>
                  <a:pt x="2116667" y="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21"/>
          </a:p>
        </p:txBody>
      </p:sp>
      <p:sp>
        <p:nvSpPr>
          <p:cNvPr id="41991" name="TextBox 7"/>
          <p:cNvSpPr txBox="1">
            <a:spLocks noChangeArrowheads="1"/>
          </p:cNvSpPr>
          <p:nvPr/>
        </p:nvSpPr>
        <p:spPr bwMode="auto">
          <a:xfrm>
            <a:off x="1326399" y="4722524"/>
            <a:ext cx="1704184" cy="369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801" b="1"/>
              <a:t>Sampling Effort </a:t>
            </a:r>
          </a:p>
        </p:txBody>
      </p:sp>
      <p:sp>
        <p:nvSpPr>
          <p:cNvPr id="41992" name="TextBox 8"/>
          <p:cNvSpPr txBox="1">
            <a:spLocks noChangeArrowheads="1"/>
          </p:cNvSpPr>
          <p:nvPr/>
        </p:nvSpPr>
        <p:spPr bwMode="auto">
          <a:xfrm rot="16200000">
            <a:off x="-212161" y="2649679"/>
            <a:ext cx="1776448" cy="369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801" b="1"/>
              <a:t>Species Richness</a:t>
            </a:r>
          </a:p>
        </p:txBody>
      </p:sp>
      <p:sp>
        <p:nvSpPr>
          <p:cNvPr id="41993" name="AutoShape 4" descr="Image result for species abundance distribution mobsim"/>
          <p:cNvSpPr>
            <a:spLocks noChangeAspect="1" noChangeArrowheads="1"/>
          </p:cNvSpPr>
          <p:nvPr/>
        </p:nvSpPr>
        <p:spPr bwMode="auto">
          <a:xfrm>
            <a:off x="202962" y="947722"/>
            <a:ext cx="274427" cy="274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1621"/>
          </a:p>
        </p:txBody>
      </p:sp>
      <p:sp>
        <p:nvSpPr>
          <p:cNvPr id="17" name="Rectangle 16"/>
          <p:cNvSpPr/>
          <p:nvPr/>
        </p:nvSpPr>
        <p:spPr>
          <a:xfrm>
            <a:off x="6830665" y="2561410"/>
            <a:ext cx="457379" cy="503117"/>
          </a:xfrm>
          <a:prstGeom prst="rect">
            <a:avLst/>
          </a:prstGeom>
          <a:noFill/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21"/>
          </a:p>
        </p:txBody>
      </p:sp>
      <p:sp>
        <p:nvSpPr>
          <p:cNvPr id="18" name="Rectangle 17"/>
          <p:cNvSpPr/>
          <p:nvPr/>
        </p:nvSpPr>
        <p:spPr>
          <a:xfrm>
            <a:off x="6383292" y="2179785"/>
            <a:ext cx="1332115" cy="1307817"/>
          </a:xfrm>
          <a:prstGeom prst="rect">
            <a:avLst/>
          </a:prstGeom>
          <a:noFill/>
          <a:ln w="254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21"/>
          </a:p>
        </p:txBody>
      </p:sp>
      <p:sp>
        <p:nvSpPr>
          <p:cNvPr id="19" name="Rectangle 18"/>
          <p:cNvSpPr/>
          <p:nvPr/>
        </p:nvSpPr>
        <p:spPr>
          <a:xfrm>
            <a:off x="9970855" y="2582850"/>
            <a:ext cx="457379" cy="5031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21"/>
          </a:p>
        </p:txBody>
      </p:sp>
      <p:sp>
        <p:nvSpPr>
          <p:cNvPr id="20" name="Rectangle 19"/>
          <p:cNvSpPr/>
          <p:nvPr/>
        </p:nvSpPr>
        <p:spPr>
          <a:xfrm>
            <a:off x="9534917" y="2316999"/>
            <a:ext cx="1330686" cy="13078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21"/>
          </a:p>
        </p:txBody>
      </p:sp>
      <p:sp>
        <p:nvSpPr>
          <p:cNvPr id="41998" name="TextBox 20"/>
          <p:cNvSpPr txBox="1">
            <a:spLocks noChangeArrowheads="1"/>
          </p:cNvSpPr>
          <p:nvPr/>
        </p:nvSpPr>
        <p:spPr bwMode="auto">
          <a:xfrm>
            <a:off x="1259222" y="120152"/>
            <a:ext cx="10130937" cy="70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3962" b="1"/>
              <a:t>Scale-dependence is inevitable….</a:t>
            </a:r>
          </a:p>
        </p:txBody>
      </p:sp>
      <p:sp>
        <p:nvSpPr>
          <p:cNvPr id="10" name="Freeform 9"/>
          <p:cNvSpPr/>
          <p:nvPr/>
        </p:nvSpPr>
        <p:spPr>
          <a:xfrm>
            <a:off x="4060666" y="2751509"/>
            <a:ext cx="2309762" cy="1317822"/>
          </a:xfrm>
          <a:custGeom>
            <a:avLst/>
            <a:gdLst>
              <a:gd name="connsiteX0" fmla="*/ 3166534 w 3166534"/>
              <a:gd name="connsiteY0" fmla="*/ 169333 h 1237179"/>
              <a:gd name="connsiteX1" fmla="*/ 897467 w 3166534"/>
              <a:gd name="connsiteY1" fmla="*/ 1236133 h 1237179"/>
              <a:gd name="connsiteX2" fmla="*/ 0 w 3166534"/>
              <a:gd name="connsiteY2" fmla="*/ 0 h 1237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66534" h="1237179">
                <a:moveTo>
                  <a:pt x="3166534" y="169333"/>
                </a:moveTo>
                <a:cubicBezTo>
                  <a:pt x="2295878" y="716844"/>
                  <a:pt x="1425223" y="1264355"/>
                  <a:pt x="897467" y="1236133"/>
                </a:cubicBezTo>
                <a:cubicBezTo>
                  <a:pt x="369711" y="1207911"/>
                  <a:pt x="184855" y="603955"/>
                  <a:pt x="0" y="0"/>
                </a:cubicBezTo>
              </a:path>
            </a:pathLst>
          </a:custGeom>
          <a:noFill/>
          <a:ln w="25400">
            <a:prstDash val="dash"/>
            <a:tailEnd type="arrow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21"/>
          </a:p>
        </p:txBody>
      </p:sp>
      <p:sp>
        <p:nvSpPr>
          <p:cNvPr id="68" name="Freeform 67"/>
          <p:cNvSpPr/>
          <p:nvPr/>
        </p:nvSpPr>
        <p:spPr>
          <a:xfrm flipV="1">
            <a:off x="4573787" y="1223578"/>
            <a:ext cx="4961130" cy="483106"/>
          </a:xfrm>
          <a:custGeom>
            <a:avLst/>
            <a:gdLst>
              <a:gd name="connsiteX0" fmla="*/ 3166534 w 3166534"/>
              <a:gd name="connsiteY0" fmla="*/ 169333 h 1237179"/>
              <a:gd name="connsiteX1" fmla="*/ 897467 w 3166534"/>
              <a:gd name="connsiteY1" fmla="*/ 1236133 h 1237179"/>
              <a:gd name="connsiteX2" fmla="*/ 0 w 3166534"/>
              <a:gd name="connsiteY2" fmla="*/ 0 h 1237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66534" h="1237179">
                <a:moveTo>
                  <a:pt x="3166534" y="169333"/>
                </a:moveTo>
                <a:cubicBezTo>
                  <a:pt x="2295878" y="716844"/>
                  <a:pt x="1425223" y="1264355"/>
                  <a:pt x="897467" y="1236133"/>
                </a:cubicBezTo>
                <a:cubicBezTo>
                  <a:pt x="369711" y="1207911"/>
                  <a:pt x="184855" y="603955"/>
                  <a:pt x="0" y="0"/>
                </a:cubicBezTo>
              </a:path>
            </a:pathLst>
          </a:custGeom>
          <a:noFill/>
          <a:ln w="25400">
            <a:solidFill>
              <a:srgbClr val="FF0000"/>
            </a:solidFill>
            <a:prstDash val="dash"/>
            <a:tailEnd type="arrow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21"/>
          </a:p>
        </p:txBody>
      </p:sp>
      <p:sp>
        <p:nvSpPr>
          <p:cNvPr id="2" name="TextBox 1"/>
          <p:cNvSpPr txBox="1"/>
          <p:nvPr/>
        </p:nvSpPr>
        <p:spPr>
          <a:xfrm>
            <a:off x="2244271" y="5514363"/>
            <a:ext cx="46590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Species-Area Curve (many types)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Species Accumulation Curve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Rarefaction Curve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747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36814" y="979714"/>
            <a:ext cx="10703542" cy="4674416"/>
            <a:chOff x="1187832" y="-13041"/>
            <a:chExt cx="17479746" cy="868417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894883" y="1301359"/>
              <a:ext cx="7772695" cy="7369772"/>
            </a:xfrm>
            <a:prstGeom prst="rect">
              <a:avLst/>
            </a:prstGeom>
            <a:effectLst>
              <a:outerShdw blurRad="2540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00723" y="987120"/>
              <a:ext cx="7092474" cy="6124714"/>
            </a:xfrm>
            <a:prstGeom prst="rect">
              <a:avLst/>
            </a:prstGeom>
            <a:effectLst>
              <a:outerShdw blurRad="2540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804753" y="686504"/>
              <a:ext cx="5750653" cy="4644777"/>
            </a:xfrm>
            <a:prstGeom prst="rect">
              <a:avLst/>
            </a:prstGeom>
            <a:noFill/>
            <a:ln>
              <a:noFill/>
            </a:ln>
            <a:effectLst>
              <a:outerShdw blurRad="2540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177169" y="451117"/>
              <a:ext cx="4159384" cy="3733581"/>
            </a:xfrm>
            <a:prstGeom prst="rect">
              <a:avLst/>
            </a:prstGeom>
            <a:noFill/>
            <a:ln>
              <a:noFill/>
            </a:ln>
            <a:effectLst>
              <a:outerShdw blurRad="2540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857"/>
            <a:stretch/>
          </p:blipFill>
          <p:spPr>
            <a:xfrm>
              <a:off x="2211164" y="254034"/>
              <a:ext cx="2939564" cy="2820982"/>
            </a:xfrm>
            <a:prstGeom prst="rect">
              <a:avLst/>
            </a:prstGeom>
            <a:effectLst>
              <a:outerShdw blurRad="2540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Picture 7" descr="IMG_1076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832" y="-13041"/>
              <a:ext cx="1741397" cy="1677566"/>
            </a:xfrm>
            <a:prstGeom prst="rect">
              <a:avLst/>
            </a:prstGeom>
            <a:noFill/>
            <a:ln w="9525">
              <a:solidFill>
                <a:srgbClr val="1C1C1C"/>
              </a:solidFill>
              <a:miter lim="800000"/>
              <a:headEnd/>
              <a:tailEnd/>
            </a:ln>
            <a:effectLst>
              <a:outerShdw blurRad="2540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193040" y="325109"/>
            <a:ext cx="1212088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>
                <a:ea typeface="ＭＳ Ｐゴシック" panose="020B0600070205080204" pitchFamily="34" charset="-128"/>
              </a:rPr>
              <a:t>Biodiversity Scaling—</a:t>
            </a:r>
            <a:endParaRPr lang="en-US" altLang="en-US" sz="3600" b="1" i="1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3155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52448" y="229322"/>
            <a:ext cx="512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Different Kinds of </a:t>
            </a:r>
            <a:r>
              <a:rPr lang="en-US" b="1" dirty="0" smtClean="0"/>
              <a:t>Species Area Relationships (SARs)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5707" y="1160972"/>
            <a:ext cx="5324057" cy="47026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827116" y="6179069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Scheiner</a:t>
            </a:r>
            <a:r>
              <a:rPr lang="en-US" dirty="0"/>
              <a:t> 2003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24801" y="3968151"/>
            <a:ext cx="3887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Island Species Area Relationship (ISAR)</a:t>
            </a:r>
            <a:endParaRPr lang="en-US" b="1" dirty="0"/>
          </a:p>
        </p:txBody>
      </p:sp>
      <p:cxnSp>
        <p:nvCxnSpPr>
          <p:cNvPr id="10" name="Straight Arrow Connector 9"/>
          <p:cNvCxnSpPr>
            <a:stCxn id="8" idx="1"/>
          </p:cNvCxnSpPr>
          <p:nvPr/>
        </p:nvCxnSpPr>
        <p:spPr>
          <a:xfrm flipH="1">
            <a:off x="7113919" y="4152817"/>
            <a:ext cx="810882" cy="309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029200" y="3623733"/>
            <a:ext cx="2310564" cy="2239935"/>
          </a:xfrm>
          <a:prstGeom prst="rect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04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1342"/>
          <a:stretch/>
        </p:blipFill>
        <p:spPr>
          <a:xfrm>
            <a:off x="643812" y="348100"/>
            <a:ext cx="9396971" cy="54648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20607922">
            <a:off x="5962262" y="1263238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Near Mainland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20495301">
            <a:off x="3035560" y="3240833"/>
            <a:ext cx="196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Far from Mainland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16008" y="6326155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MacArthur and Wilson 1963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69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52448" y="229322"/>
            <a:ext cx="512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Different Kinds of </a:t>
            </a:r>
            <a:r>
              <a:rPr lang="en-US" b="1" dirty="0" smtClean="0"/>
              <a:t>Species Area Relationships (SARs)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2770" y="1160972"/>
            <a:ext cx="4476994" cy="39544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42385" y="6314536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Scheiner</a:t>
            </a:r>
            <a:r>
              <a:rPr lang="en-US" dirty="0"/>
              <a:t> 2003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15707" y="116097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Nested</a:t>
            </a:r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>
            <a:off x="2439734" y="1530305"/>
            <a:ext cx="792297" cy="5745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924801" y="3968151"/>
            <a:ext cx="3804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Island Species Area Relationship (ISAR)</a:t>
            </a:r>
            <a:endParaRPr lang="en-US" dirty="0"/>
          </a:p>
        </p:txBody>
      </p:sp>
      <p:cxnSp>
        <p:nvCxnSpPr>
          <p:cNvPr id="10" name="Straight Arrow Connector 9"/>
          <p:cNvCxnSpPr>
            <a:stCxn id="8" idx="1"/>
          </p:cNvCxnSpPr>
          <p:nvPr/>
        </p:nvCxnSpPr>
        <p:spPr>
          <a:xfrm flipH="1">
            <a:off x="7113919" y="4152817"/>
            <a:ext cx="810882" cy="309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039201" y="971176"/>
            <a:ext cx="2062066" cy="2267339"/>
          </a:xfrm>
          <a:prstGeom prst="rect">
            <a:avLst/>
          </a:prstGeom>
          <a:solidFill>
            <a:schemeClr val="accent1">
              <a:alpha val="49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41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>
          <a:xfrm>
            <a:off x="1831800" y="-872647"/>
            <a:ext cx="8305800" cy="14700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b="1" dirty="0" smtClean="0">
                <a:latin typeface="+mn-lt"/>
                <a:ea typeface="ＭＳ Ｐゴシック" panose="020B0600070205080204" pitchFamily="34" charset="-128"/>
              </a:rPr>
              <a:t>Quantifying and Comparing </a:t>
            </a:r>
            <a:r>
              <a:rPr lang="en-US" altLang="en-US" sz="3200" b="1" dirty="0">
                <a:latin typeface="+mn-lt"/>
                <a:ea typeface="ＭＳ Ｐゴシック" panose="020B0600070205080204" pitchFamily="34" charset="-128"/>
              </a:rPr>
              <a:t>Biodiversity</a:t>
            </a:r>
            <a:endParaRPr lang="en-US" altLang="en-US" sz="3200" b="1" i="1" dirty="0">
              <a:solidFill>
                <a:srgbClr val="FF0000"/>
              </a:solidFill>
              <a:latin typeface="+mn-lt"/>
              <a:ea typeface="ＭＳ Ｐゴシック" panose="020B0600070205080204" pitchFamily="34" charset="-128"/>
            </a:endParaRPr>
          </a:p>
        </p:txBody>
      </p:sp>
      <p:pic>
        <p:nvPicPr>
          <p:cNvPr id="3075" name="Picture 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13938" y="756142"/>
            <a:ext cx="7189369" cy="6101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941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species area curve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8377" y="31793"/>
            <a:ext cx="3948538" cy="296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0735" y="0"/>
            <a:ext cx="5294198" cy="59998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329334" y="6231466"/>
            <a:ext cx="1422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Preston 1960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2033" y="3262115"/>
            <a:ext cx="4809357" cy="34717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6915" y="5643131"/>
            <a:ext cx="2359889" cy="94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18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78349" y="1899138"/>
            <a:ext cx="5704236" cy="3472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2388" y="1813170"/>
            <a:ext cx="5577787" cy="3558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328986" y="1230533"/>
                <a:ext cx="122812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𝒄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sup>
                      </m:sSup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986" y="1230533"/>
                <a:ext cx="1228128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815384" y="1232739"/>
                <a:ext cx="3970216" cy="4677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𝒍𝒐𝒈𝑺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𝒍𝒐𝒈𝒄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𝒍𝒐𝒈𝑨</m:t>
                          </m:r>
                        </m:e>
                        <m:sup/>
                      </m:sSup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5384" y="1232739"/>
                <a:ext cx="3970216" cy="46775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328986" y="359508"/>
            <a:ext cx="7083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The classical </a:t>
            </a:r>
            <a:r>
              <a:rPr lang="en-US" sz="2400" b="1" dirty="0" smtClean="0">
                <a:solidFill>
                  <a:srgbClr val="0070C0"/>
                </a:solidFill>
              </a:rPr>
              <a:t>Species Area Relationship (SAR) </a:t>
            </a:r>
            <a:r>
              <a:rPr lang="en-US" sz="2400" b="1" dirty="0" smtClean="0"/>
              <a:t>equation</a:t>
            </a:r>
            <a:endParaRPr lang="en-US" sz="2400" b="1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483567" y="3937519"/>
            <a:ext cx="4554373" cy="1082350"/>
          </a:xfrm>
          <a:prstGeom prst="straightConnector1">
            <a:avLst/>
          </a:prstGeom>
          <a:ln w="571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466114" y="3785768"/>
            <a:ext cx="1349270" cy="1234101"/>
          </a:xfrm>
          <a:prstGeom prst="straightConnector1">
            <a:avLst/>
          </a:prstGeom>
          <a:ln w="571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84224" y="5200797"/>
            <a:ext cx="1352230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 (intercept)</a:t>
            </a:r>
            <a:endParaRPr lang="en-US" dirty="0"/>
          </a:p>
        </p:txBody>
      </p:sp>
      <p:sp>
        <p:nvSpPr>
          <p:cNvPr id="16" name="Right Brace 15"/>
          <p:cNvSpPr/>
          <p:nvPr/>
        </p:nvSpPr>
        <p:spPr>
          <a:xfrm rot="3007903">
            <a:off x="2178376" y="2713252"/>
            <a:ext cx="498658" cy="1362622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2724539" y="3352859"/>
            <a:ext cx="1923782" cy="239469"/>
          </a:xfrm>
          <a:prstGeom prst="straightConnector1">
            <a:avLst/>
          </a:prstGeom>
          <a:ln w="571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ight Brace 20"/>
          <p:cNvSpPr/>
          <p:nvPr/>
        </p:nvSpPr>
        <p:spPr>
          <a:xfrm rot="15207454">
            <a:off x="8627803" y="1985805"/>
            <a:ext cx="536128" cy="1728129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5584225" y="2488825"/>
            <a:ext cx="3158559" cy="788847"/>
          </a:xfrm>
          <a:prstGeom prst="straightConnector1">
            <a:avLst/>
          </a:prstGeom>
          <a:ln w="571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412305" y="2779858"/>
            <a:ext cx="971741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z (slope)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19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1" grpId="0" animBg="1"/>
      <p:bldP spid="2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67289" y="395111"/>
            <a:ext cx="41919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Mechanisms of the SAR</a:t>
            </a:r>
            <a:endParaRPr 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9341555" y="6225823"/>
            <a:ext cx="2499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Connor and McCoy 1979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52222" y="1710267"/>
            <a:ext cx="789408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/>
              <a:t>Sampling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/>
              <a:t>Heterogeneity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/>
              <a:t>Area ‘Per se’ (=</a:t>
            </a:r>
            <a:r>
              <a:rPr lang="en-US" sz="3200" b="1" dirty="0" err="1" smtClean="0"/>
              <a:t>metacommunity</a:t>
            </a:r>
            <a:r>
              <a:rPr lang="en-US" sz="3200" b="1" dirty="0" smtClean="0"/>
              <a:t> processes)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07519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970"/>
          <a:stretch/>
        </p:blipFill>
        <p:spPr>
          <a:xfrm>
            <a:off x="875323" y="103554"/>
            <a:ext cx="10060403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39138" y="3415323"/>
            <a:ext cx="3438770" cy="3442677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95385" y="1098006"/>
            <a:ext cx="4149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SAR principles can be used to predict extinctions</a:t>
            </a:r>
            <a:endParaRPr 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50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938" y="158045"/>
            <a:ext cx="5806684" cy="60003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67466" y="6488668"/>
            <a:ext cx="3370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MacArthur and Wilson 1967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56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852513" y="6434666"/>
            <a:ext cx="2339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Koh</a:t>
            </a:r>
            <a:r>
              <a:rPr lang="en-US" dirty="0" smtClean="0"/>
              <a:t> and </a:t>
            </a:r>
            <a:r>
              <a:rPr lang="en-US" dirty="0" err="1" smtClean="0"/>
              <a:t>Ghazoul</a:t>
            </a:r>
            <a:r>
              <a:rPr lang="en-US" dirty="0" smtClean="0"/>
              <a:t>  2010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37" y="497481"/>
            <a:ext cx="8855569" cy="61218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96356" y="128149"/>
            <a:ext cx="4780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Island biogeography and extinctions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3421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016" r="52467"/>
          <a:stretch/>
        </p:blipFill>
        <p:spPr>
          <a:xfrm>
            <a:off x="2497934" y="1039483"/>
            <a:ext cx="4641862" cy="472567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12921" y="1772729"/>
            <a:ext cx="500332" cy="439947"/>
          </a:xfrm>
          <a:prstGeom prst="rect">
            <a:avLst/>
          </a:prstGeom>
          <a:solidFill>
            <a:schemeClr val="bg1">
              <a:alpha val="22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55721" y="2405333"/>
            <a:ext cx="500332" cy="439947"/>
          </a:xfrm>
          <a:prstGeom prst="rect">
            <a:avLst/>
          </a:prstGeom>
          <a:solidFill>
            <a:schemeClr val="bg1">
              <a:alpha val="22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05865" y="3182349"/>
            <a:ext cx="500332" cy="439947"/>
          </a:xfrm>
          <a:prstGeom prst="rect">
            <a:avLst/>
          </a:prstGeom>
          <a:solidFill>
            <a:schemeClr val="bg1">
              <a:alpha val="22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50257" y="3986842"/>
            <a:ext cx="500332" cy="439947"/>
          </a:xfrm>
          <a:prstGeom prst="rect">
            <a:avLst/>
          </a:prstGeom>
          <a:solidFill>
            <a:schemeClr val="bg1">
              <a:alpha val="22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 rot="2488186">
            <a:off x="5460522" y="2232695"/>
            <a:ext cx="569343" cy="2881222"/>
          </a:xfrm>
          <a:prstGeom prst="rightBrace">
            <a:avLst>
              <a:gd name="adj1" fmla="val 8333"/>
              <a:gd name="adj2" fmla="val 51455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6358520" y="2945921"/>
            <a:ext cx="1695676" cy="8367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358520" y="3782683"/>
            <a:ext cx="1695676" cy="460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352343" y="3782684"/>
            <a:ext cx="1574906" cy="11125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054197" y="2717971"/>
            <a:ext cx="2704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ymbol" panose="05050102010706020507" pitchFamily="18" charset="2"/>
              </a:rPr>
              <a:t>a</a:t>
            </a:r>
            <a:r>
              <a:rPr lang="en-US" b="1" dirty="0"/>
              <a:t>, richness, evenness, diversity entropy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054197" y="3592252"/>
            <a:ext cx="2704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ymbol" panose="05050102010706020507" pitchFamily="18" charset="2"/>
              </a:rPr>
              <a:t>b</a:t>
            </a:r>
            <a:r>
              <a:rPr lang="en-US" b="1" dirty="0"/>
              <a:t>, similarity, distance decay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054197" y="4681405"/>
            <a:ext cx="2704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ymbol" panose="05050102010706020507" pitchFamily="18" charset="2"/>
              </a:rPr>
              <a:t>g</a:t>
            </a:r>
            <a:r>
              <a:rPr lang="en-US" b="1" dirty="0"/>
              <a:t>, SAR, EAR, </a:t>
            </a:r>
            <a:r>
              <a:rPr lang="en-US" b="1" dirty="0" err="1"/>
              <a:t>etc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963218" y="419014"/>
            <a:ext cx="5691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Any measure of diversity only captures part of the picture</a:t>
            </a:r>
          </a:p>
        </p:txBody>
      </p:sp>
    </p:spTree>
    <p:extLst>
      <p:ext uri="{BB962C8B-B14F-4D97-AF65-F5344CB8AC3E}">
        <p14:creationId xmlns:p14="http://schemas.microsoft.com/office/powerpoint/2010/main" val="3083327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9" grpId="0"/>
      <p:bldP spid="20" grpId="0"/>
      <p:bldP spid="2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 txBox="1">
            <a:spLocks noChangeArrowheads="1"/>
          </p:cNvSpPr>
          <p:nvPr/>
        </p:nvSpPr>
        <p:spPr bwMode="auto">
          <a:xfrm>
            <a:off x="2004324" y="106363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b="1" dirty="0" smtClean="0"/>
              <a:t>Sampling </a:t>
            </a:r>
            <a:r>
              <a:rPr lang="en-US" altLang="en-US" sz="3600" b="1" dirty="0"/>
              <a:t>and Scale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rgbClr val="FF0000"/>
                </a:solidFill>
              </a:rPr>
              <a:t>(more/fewer individuals)</a:t>
            </a:r>
          </a:p>
        </p:txBody>
      </p:sp>
      <p:sp>
        <p:nvSpPr>
          <p:cNvPr id="3" name="Oval 34"/>
          <p:cNvSpPr>
            <a:spLocks noChangeArrowheads="1"/>
          </p:cNvSpPr>
          <p:nvPr/>
        </p:nvSpPr>
        <p:spPr bwMode="auto">
          <a:xfrm>
            <a:off x="2606675" y="4162426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" name="Oval 42"/>
          <p:cNvSpPr>
            <a:spLocks noChangeArrowheads="1"/>
          </p:cNvSpPr>
          <p:nvPr/>
        </p:nvSpPr>
        <p:spPr bwMode="auto">
          <a:xfrm>
            <a:off x="2606675" y="3603626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" name="Oval 43"/>
          <p:cNvSpPr>
            <a:spLocks noChangeArrowheads="1"/>
          </p:cNvSpPr>
          <p:nvPr/>
        </p:nvSpPr>
        <p:spPr bwMode="auto">
          <a:xfrm>
            <a:off x="2606675" y="5283201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6" name="Oval 65"/>
          <p:cNvSpPr>
            <a:spLocks noChangeArrowheads="1"/>
          </p:cNvSpPr>
          <p:nvPr/>
        </p:nvSpPr>
        <p:spPr bwMode="auto">
          <a:xfrm>
            <a:off x="2606675" y="444341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7" name="Oval 78"/>
          <p:cNvSpPr>
            <a:spLocks noChangeArrowheads="1"/>
          </p:cNvSpPr>
          <p:nvPr/>
        </p:nvSpPr>
        <p:spPr bwMode="auto">
          <a:xfrm>
            <a:off x="2606675" y="3321051"/>
            <a:ext cx="185738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" name="Oval 82"/>
          <p:cNvSpPr>
            <a:spLocks noChangeArrowheads="1"/>
          </p:cNvSpPr>
          <p:nvPr/>
        </p:nvSpPr>
        <p:spPr bwMode="auto">
          <a:xfrm>
            <a:off x="2606675" y="220186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9" name="Oval 140"/>
          <p:cNvSpPr>
            <a:spLocks noChangeArrowheads="1"/>
          </p:cNvSpPr>
          <p:nvPr/>
        </p:nvSpPr>
        <p:spPr bwMode="auto">
          <a:xfrm>
            <a:off x="2606675" y="2762251"/>
            <a:ext cx="185738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02" name="Oval 149"/>
          <p:cNvSpPr>
            <a:spLocks noChangeArrowheads="1"/>
          </p:cNvSpPr>
          <p:nvPr/>
        </p:nvSpPr>
        <p:spPr bwMode="auto">
          <a:xfrm>
            <a:off x="2605089" y="2481264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03" name="Oval 158"/>
          <p:cNvSpPr>
            <a:spLocks noChangeArrowheads="1"/>
          </p:cNvSpPr>
          <p:nvPr/>
        </p:nvSpPr>
        <p:spPr bwMode="auto">
          <a:xfrm>
            <a:off x="2605089" y="1922464"/>
            <a:ext cx="187325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04" name="Oval 159"/>
          <p:cNvSpPr>
            <a:spLocks noChangeArrowheads="1"/>
          </p:cNvSpPr>
          <p:nvPr/>
        </p:nvSpPr>
        <p:spPr bwMode="auto">
          <a:xfrm>
            <a:off x="2606675" y="3883026"/>
            <a:ext cx="185738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3" name="Oval 160"/>
          <p:cNvSpPr>
            <a:spLocks noChangeArrowheads="1"/>
          </p:cNvSpPr>
          <p:nvPr/>
        </p:nvSpPr>
        <p:spPr bwMode="auto">
          <a:xfrm>
            <a:off x="2606675" y="4722814"/>
            <a:ext cx="185738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06" name="Oval 184"/>
          <p:cNvSpPr>
            <a:spLocks noChangeArrowheads="1"/>
          </p:cNvSpPr>
          <p:nvPr/>
        </p:nvSpPr>
        <p:spPr bwMode="auto">
          <a:xfrm>
            <a:off x="2606675" y="5002214"/>
            <a:ext cx="185738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07" name="Oval 188"/>
          <p:cNvSpPr>
            <a:spLocks noChangeArrowheads="1"/>
          </p:cNvSpPr>
          <p:nvPr/>
        </p:nvSpPr>
        <p:spPr bwMode="auto">
          <a:xfrm>
            <a:off x="2606675" y="3041651"/>
            <a:ext cx="185738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6" name="Oval 9"/>
          <p:cNvSpPr>
            <a:spLocks noChangeArrowheads="1"/>
          </p:cNvSpPr>
          <p:nvPr/>
        </p:nvSpPr>
        <p:spPr bwMode="auto">
          <a:xfrm>
            <a:off x="5624514" y="50022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7" name="Oval 11"/>
          <p:cNvSpPr>
            <a:spLocks noChangeArrowheads="1"/>
          </p:cNvSpPr>
          <p:nvPr/>
        </p:nvSpPr>
        <p:spPr bwMode="auto">
          <a:xfrm>
            <a:off x="5624514" y="3603626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8" name="Oval 23"/>
          <p:cNvSpPr>
            <a:spLocks noChangeArrowheads="1"/>
          </p:cNvSpPr>
          <p:nvPr/>
        </p:nvSpPr>
        <p:spPr bwMode="auto">
          <a:xfrm>
            <a:off x="5624514" y="4162426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9" name="Oval 29"/>
          <p:cNvSpPr>
            <a:spLocks noChangeArrowheads="1"/>
          </p:cNvSpPr>
          <p:nvPr/>
        </p:nvSpPr>
        <p:spPr bwMode="auto">
          <a:xfrm>
            <a:off x="5624514" y="304165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20" name="Oval 63"/>
          <p:cNvSpPr>
            <a:spLocks noChangeArrowheads="1"/>
          </p:cNvSpPr>
          <p:nvPr/>
        </p:nvSpPr>
        <p:spPr bwMode="auto">
          <a:xfrm>
            <a:off x="5624514" y="276225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21" name="Oval 76"/>
          <p:cNvSpPr>
            <a:spLocks noChangeArrowheads="1"/>
          </p:cNvSpPr>
          <p:nvPr/>
        </p:nvSpPr>
        <p:spPr bwMode="auto">
          <a:xfrm>
            <a:off x="5624514" y="528320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22" name="Oval 111"/>
          <p:cNvSpPr>
            <a:spLocks noChangeArrowheads="1"/>
          </p:cNvSpPr>
          <p:nvPr/>
        </p:nvSpPr>
        <p:spPr bwMode="auto">
          <a:xfrm>
            <a:off x="5624514" y="3321051"/>
            <a:ext cx="185737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23" name="Oval 121"/>
          <p:cNvSpPr>
            <a:spLocks noChangeArrowheads="1"/>
          </p:cNvSpPr>
          <p:nvPr/>
        </p:nvSpPr>
        <p:spPr bwMode="auto">
          <a:xfrm>
            <a:off x="5624514" y="3883026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16" name="Oval 157"/>
          <p:cNvSpPr>
            <a:spLocks noChangeArrowheads="1"/>
          </p:cNvSpPr>
          <p:nvPr/>
        </p:nvSpPr>
        <p:spPr bwMode="auto">
          <a:xfrm>
            <a:off x="5624514" y="2481264"/>
            <a:ext cx="185737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17" name="Oval 167"/>
          <p:cNvSpPr>
            <a:spLocks noChangeArrowheads="1"/>
          </p:cNvSpPr>
          <p:nvPr/>
        </p:nvSpPr>
        <p:spPr bwMode="auto">
          <a:xfrm>
            <a:off x="5624514" y="4443414"/>
            <a:ext cx="185737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18" name="Oval 182"/>
          <p:cNvSpPr>
            <a:spLocks noChangeArrowheads="1"/>
          </p:cNvSpPr>
          <p:nvPr/>
        </p:nvSpPr>
        <p:spPr bwMode="auto">
          <a:xfrm>
            <a:off x="5624514" y="1922464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7" name="Oval 187"/>
          <p:cNvSpPr>
            <a:spLocks noChangeArrowheads="1"/>
          </p:cNvSpPr>
          <p:nvPr/>
        </p:nvSpPr>
        <p:spPr bwMode="auto">
          <a:xfrm>
            <a:off x="5624514" y="4722814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8" name="Oval 205"/>
          <p:cNvSpPr>
            <a:spLocks noChangeArrowheads="1"/>
          </p:cNvSpPr>
          <p:nvPr/>
        </p:nvSpPr>
        <p:spPr bwMode="auto">
          <a:xfrm>
            <a:off x="5624514" y="2201864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9" name="Oval 19"/>
          <p:cNvSpPr>
            <a:spLocks noChangeArrowheads="1"/>
          </p:cNvSpPr>
          <p:nvPr/>
        </p:nvSpPr>
        <p:spPr bwMode="auto">
          <a:xfrm>
            <a:off x="3617914" y="2479676"/>
            <a:ext cx="187325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0" name="Oval 48"/>
          <p:cNvSpPr>
            <a:spLocks noChangeArrowheads="1"/>
          </p:cNvSpPr>
          <p:nvPr/>
        </p:nvSpPr>
        <p:spPr bwMode="auto">
          <a:xfrm>
            <a:off x="3617914" y="19224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1" name="Oval 50"/>
          <p:cNvSpPr>
            <a:spLocks noChangeArrowheads="1"/>
          </p:cNvSpPr>
          <p:nvPr/>
        </p:nvSpPr>
        <p:spPr bwMode="auto">
          <a:xfrm>
            <a:off x="3606801" y="3598864"/>
            <a:ext cx="207963" cy="192087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2" name="Oval 64"/>
          <p:cNvSpPr>
            <a:spLocks noChangeArrowheads="1"/>
          </p:cNvSpPr>
          <p:nvPr/>
        </p:nvSpPr>
        <p:spPr bwMode="auto">
          <a:xfrm>
            <a:off x="3616326" y="4725989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3" name="Oval 67"/>
          <p:cNvSpPr>
            <a:spLocks noChangeArrowheads="1"/>
          </p:cNvSpPr>
          <p:nvPr/>
        </p:nvSpPr>
        <p:spPr bwMode="auto">
          <a:xfrm>
            <a:off x="3617914" y="4167189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4" name="Oval 69"/>
          <p:cNvSpPr>
            <a:spLocks noChangeArrowheads="1"/>
          </p:cNvSpPr>
          <p:nvPr/>
        </p:nvSpPr>
        <p:spPr bwMode="auto">
          <a:xfrm>
            <a:off x="3616326" y="2759076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5" name="Oval 115"/>
          <p:cNvSpPr>
            <a:spLocks noChangeArrowheads="1"/>
          </p:cNvSpPr>
          <p:nvPr/>
        </p:nvSpPr>
        <p:spPr bwMode="auto">
          <a:xfrm>
            <a:off x="3617914" y="3887789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6" name="Oval 124"/>
          <p:cNvSpPr>
            <a:spLocks noChangeArrowheads="1"/>
          </p:cNvSpPr>
          <p:nvPr/>
        </p:nvSpPr>
        <p:spPr bwMode="auto">
          <a:xfrm>
            <a:off x="3616326" y="5283201"/>
            <a:ext cx="187325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7" name="Oval 131"/>
          <p:cNvSpPr>
            <a:spLocks noChangeArrowheads="1"/>
          </p:cNvSpPr>
          <p:nvPr/>
        </p:nvSpPr>
        <p:spPr bwMode="auto">
          <a:xfrm>
            <a:off x="3617914" y="3317876"/>
            <a:ext cx="187325" cy="182563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30" name="Oval 165"/>
          <p:cNvSpPr>
            <a:spLocks noChangeArrowheads="1"/>
          </p:cNvSpPr>
          <p:nvPr/>
        </p:nvSpPr>
        <p:spPr bwMode="auto">
          <a:xfrm>
            <a:off x="3616326" y="3038476"/>
            <a:ext cx="187325" cy="182563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31" name="Oval 169"/>
          <p:cNvSpPr>
            <a:spLocks noChangeArrowheads="1"/>
          </p:cNvSpPr>
          <p:nvPr/>
        </p:nvSpPr>
        <p:spPr bwMode="auto">
          <a:xfrm>
            <a:off x="3617914" y="5003801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40" name="Oval 174"/>
          <p:cNvSpPr>
            <a:spLocks noChangeArrowheads="1"/>
          </p:cNvSpPr>
          <p:nvPr/>
        </p:nvSpPr>
        <p:spPr bwMode="auto">
          <a:xfrm>
            <a:off x="3616326" y="2200276"/>
            <a:ext cx="187325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33" name="Oval 206"/>
          <p:cNvSpPr>
            <a:spLocks noChangeArrowheads="1"/>
          </p:cNvSpPr>
          <p:nvPr/>
        </p:nvSpPr>
        <p:spPr bwMode="auto">
          <a:xfrm>
            <a:off x="3616326" y="4445001"/>
            <a:ext cx="187325" cy="182563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42" name="Oval 15"/>
          <p:cNvSpPr>
            <a:spLocks noChangeArrowheads="1"/>
          </p:cNvSpPr>
          <p:nvPr/>
        </p:nvSpPr>
        <p:spPr bwMode="auto">
          <a:xfrm>
            <a:off x="4959350" y="2203451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3" name="Oval 18"/>
          <p:cNvSpPr>
            <a:spLocks noChangeArrowheads="1"/>
          </p:cNvSpPr>
          <p:nvPr/>
        </p:nvSpPr>
        <p:spPr bwMode="auto">
          <a:xfrm>
            <a:off x="4959350" y="2762251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4" name="Oval 30"/>
          <p:cNvSpPr>
            <a:spLocks noChangeArrowheads="1"/>
          </p:cNvSpPr>
          <p:nvPr/>
        </p:nvSpPr>
        <p:spPr bwMode="auto">
          <a:xfrm>
            <a:off x="4959350" y="3603626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5" name="Oval 53"/>
          <p:cNvSpPr>
            <a:spLocks noChangeArrowheads="1"/>
          </p:cNvSpPr>
          <p:nvPr/>
        </p:nvSpPr>
        <p:spPr bwMode="auto">
          <a:xfrm>
            <a:off x="4959350" y="472281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6" name="Oval 55"/>
          <p:cNvSpPr>
            <a:spLocks noChangeArrowheads="1"/>
          </p:cNvSpPr>
          <p:nvPr/>
        </p:nvSpPr>
        <p:spPr bwMode="auto">
          <a:xfrm>
            <a:off x="4959350" y="3322638"/>
            <a:ext cx="185738" cy="182562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7" name="Oval 60"/>
          <p:cNvSpPr>
            <a:spLocks noChangeArrowheads="1"/>
          </p:cNvSpPr>
          <p:nvPr/>
        </p:nvSpPr>
        <p:spPr bwMode="auto">
          <a:xfrm>
            <a:off x="4959350" y="1922463"/>
            <a:ext cx="185738" cy="182562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8" name="Oval 61"/>
          <p:cNvSpPr>
            <a:spLocks noChangeArrowheads="1"/>
          </p:cNvSpPr>
          <p:nvPr/>
        </p:nvSpPr>
        <p:spPr bwMode="auto">
          <a:xfrm>
            <a:off x="4959350" y="416401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9" name="Oval 73"/>
          <p:cNvSpPr>
            <a:spLocks noChangeArrowheads="1"/>
          </p:cNvSpPr>
          <p:nvPr/>
        </p:nvSpPr>
        <p:spPr bwMode="auto">
          <a:xfrm>
            <a:off x="4959350" y="3043239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0" name="Oval 171"/>
          <p:cNvSpPr>
            <a:spLocks noChangeArrowheads="1"/>
          </p:cNvSpPr>
          <p:nvPr/>
        </p:nvSpPr>
        <p:spPr bwMode="auto">
          <a:xfrm>
            <a:off x="4959350" y="3883026"/>
            <a:ext cx="185738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1" name="Oval 175"/>
          <p:cNvSpPr>
            <a:spLocks noChangeArrowheads="1"/>
          </p:cNvSpPr>
          <p:nvPr/>
        </p:nvSpPr>
        <p:spPr bwMode="auto">
          <a:xfrm>
            <a:off x="4959350" y="5283201"/>
            <a:ext cx="185738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2" name="Oval 194"/>
          <p:cNvSpPr>
            <a:spLocks noChangeArrowheads="1"/>
          </p:cNvSpPr>
          <p:nvPr/>
        </p:nvSpPr>
        <p:spPr bwMode="auto">
          <a:xfrm>
            <a:off x="4959350" y="4443414"/>
            <a:ext cx="185738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45" name="Oval 198"/>
          <p:cNvSpPr>
            <a:spLocks noChangeArrowheads="1"/>
          </p:cNvSpPr>
          <p:nvPr/>
        </p:nvSpPr>
        <p:spPr bwMode="auto">
          <a:xfrm>
            <a:off x="4959350" y="2482851"/>
            <a:ext cx="185738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46" name="Oval 207"/>
          <p:cNvSpPr>
            <a:spLocks noChangeArrowheads="1"/>
          </p:cNvSpPr>
          <p:nvPr/>
        </p:nvSpPr>
        <p:spPr bwMode="auto">
          <a:xfrm>
            <a:off x="4959350" y="5002214"/>
            <a:ext cx="185738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5" name="Oval 7"/>
          <p:cNvSpPr>
            <a:spLocks noChangeArrowheads="1"/>
          </p:cNvSpPr>
          <p:nvPr/>
        </p:nvSpPr>
        <p:spPr bwMode="auto">
          <a:xfrm>
            <a:off x="5291139" y="528320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6" name="Oval 10"/>
          <p:cNvSpPr>
            <a:spLocks noChangeArrowheads="1"/>
          </p:cNvSpPr>
          <p:nvPr/>
        </p:nvSpPr>
        <p:spPr bwMode="auto">
          <a:xfrm>
            <a:off x="5291139" y="47228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7" name="Oval 16"/>
          <p:cNvSpPr>
            <a:spLocks noChangeArrowheads="1"/>
          </p:cNvSpPr>
          <p:nvPr/>
        </p:nvSpPr>
        <p:spPr bwMode="auto">
          <a:xfrm>
            <a:off x="5291139" y="44434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8" name="Oval 17"/>
          <p:cNvSpPr>
            <a:spLocks noChangeArrowheads="1"/>
          </p:cNvSpPr>
          <p:nvPr/>
        </p:nvSpPr>
        <p:spPr bwMode="auto">
          <a:xfrm>
            <a:off x="5291139" y="3321051"/>
            <a:ext cx="185737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9" name="Oval 51"/>
          <p:cNvSpPr>
            <a:spLocks noChangeArrowheads="1"/>
          </p:cNvSpPr>
          <p:nvPr/>
        </p:nvSpPr>
        <p:spPr bwMode="auto">
          <a:xfrm>
            <a:off x="5291139" y="24812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60" name="Oval 74"/>
          <p:cNvSpPr>
            <a:spLocks noChangeArrowheads="1"/>
          </p:cNvSpPr>
          <p:nvPr/>
        </p:nvSpPr>
        <p:spPr bwMode="auto">
          <a:xfrm>
            <a:off x="5291139" y="3041651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61" name="Oval 79"/>
          <p:cNvSpPr>
            <a:spLocks noChangeArrowheads="1"/>
          </p:cNvSpPr>
          <p:nvPr/>
        </p:nvSpPr>
        <p:spPr bwMode="auto">
          <a:xfrm>
            <a:off x="5291139" y="19224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3854" name="Oval 120"/>
          <p:cNvSpPr>
            <a:spLocks noChangeArrowheads="1"/>
          </p:cNvSpPr>
          <p:nvPr/>
        </p:nvSpPr>
        <p:spPr bwMode="auto">
          <a:xfrm>
            <a:off x="5291139" y="3883026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63" name="Oval 126"/>
          <p:cNvSpPr>
            <a:spLocks noChangeArrowheads="1"/>
          </p:cNvSpPr>
          <p:nvPr/>
        </p:nvSpPr>
        <p:spPr bwMode="auto">
          <a:xfrm>
            <a:off x="5291139" y="2762251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56" name="Oval 138"/>
          <p:cNvSpPr>
            <a:spLocks noChangeArrowheads="1"/>
          </p:cNvSpPr>
          <p:nvPr/>
        </p:nvSpPr>
        <p:spPr bwMode="auto">
          <a:xfrm>
            <a:off x="5291139" y="2201864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57" name="Oval 146"/>
          <p:cNvSpPr>
            <a:spLocks noChangeArrowheads="1"/>
          </p:cNvSpPr>
          <p:nvPr/>
        </p:nvSpPr>
        <p:spPr bwMode="auto">
          <a:xfrm>
            <a:off x="5291139" y="5002214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58" name="Oval 177"/>
          <p:cNvSpPr>
            <a:spLocks noChangeArrowheads="1"/>
          </p:cNvSpPr>
          <p:nvPr/>
        </p:nvSpPr>
        <p:spPr bwMode="auto">
          <a:xfrm>
            <a:off x="5291139" y="4162426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67" name="Oval 208"/>
          <p:cNvSpPr>
            <a:spLocks noChangeArrowheads="1"/>
          </p:cNvSpPr>
          <p:nvPr/>
        </p:nvSpPr>
        <p:spPr bwMode="auto">
          <a:xfrm>
            <a:off x="5291139" y="3603626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68" name="Oval 6"/>
          <p:cNvSpPr>
            <a:spLocks noChangeArrowheads="1"/>
          </p:cNvSpPr>
          <p:nvPr/>
        </p:nvSpPr>
        <p:spPr bwMode="auto">
          <a:xfrm>
            <a:off x="3273426" y="1922464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69" name="Oval 21"/>
          <p:cNvSpPr>
            <a:spLocks noChangeArrowheads="1"/>
          </p:cNvSpPr>
          <p:nvPr/>
        </p:nvSpPr>
        <p:spPr bwMode="auto">
          <a:xfrm>
            <a:off x="3273426" y="4722814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70" name="Oval 33"/>
          <p:cNvSpPr>
            <a:spLocks noChangeArrowheads="1"/>
          </p:cNvSpPr>
          <p:nvPr/>
        </p:nvSpPr>
        <p:spPr bwMode="auto">
          <a:xfrm>
            <a:off x="3273426" y="3881439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71" name="Oval 52"/>
          <p:cNvSpPr>
            <a:spLocks noChangeArrowheads="1"/>
          </p:cNvSpPr>
          <p:nvPr/>
        </p:nvSpPr>
        <p:spPr bwMode="auto">
          <a:xfrm>
            <a:off x="3275014" y="3322639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72" name="Oval 85"/>
          <p:cNvSpPr>
            <a:spLocks noChangeArrowheads="1"/>
          </p:cNvSpPr>
          <p:nvPr/>
        </p:nvSpPr>
        <p:spPr bwMode="auto">
          <a:xfrm>
            <a:off x="3273426" y="4162426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73" name="Oval 107"/>
          <p:cNvSpPr>
            <a:spLocks noChangeArrowheads="1"/>
          </p:cNvSpPr>
          <p:nvPr/>
        </p:nvSpPr>
        <p:spPr bwMode="auto">
          <a:xfrm>
            <a:off x="3275014" y="22018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3866" name="Oval 129"/>
          <p:cNvSpPr>
            <a:spLocks noChangeArrowheads="1"/>
          </p:cNvSpPr>
          <p:nvPr/>
        </p:nvSpPr>
        <p:spPr bwMode="auto">
          <a:xfrm>
            <a:off x="3273426" y="3041651"/>
            <a:ext cx="187325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75" name="Oval 139"/>
          <p:cNvSpPr>
            <a:spLocks noChangeArrowheads="1"/>
          </p:cNvSpPr>
          <p:nvPr/>
        </p:nvSpPr>
        <p:spPr bwMode="auto">
          <a:xfrm>
            <a:off x="3273426" y="2762251"/>
            <a:ext cx="187325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68" name="Oval 190"/>
          <p:cNvSpPr>
            <a:spLocks noChangeArrowheads="1"/>
          </p:cNvSpPr>
          <p:nvPr/>
        </p:nvSpPr>
        <p:spPr bwMode="auto">
          <a:xfrm>
            <a:off x="3273426" y="4441826"/>
            <a:ext cx="187325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69" name="Oval 191"/>
          <p:cNvSpPr>
            <a:spLocks noChangeArrowheads="1"/>
          </p:cNvSpPr>
          <p:nvPr/>
        </p:nvSpPr>
        <p:spPr bwMode="auto">
          <a:xfrm>
            <a:off x="3273425" y="2481264"/>
            <a:ext cx="185738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70" name="Oval 197"/>
          <p:cNvSpPr>
            <a:spLocks noChangeArrowheads="1"/>
          </p:cNvSpPr>
          <p:nvPr/>
        </p:nvSpPr>
        <p:spPr bwMode="auto">
          <a:xfrm>
            <a:off x="3273426" y="3602039"/>
            <a:ext cx="187325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71" name="Oval 199"/>
          <p:cNvSpPr>
            <a:spLocks noChangeArrowheads="1"/>
          </p:cNvSpPr>
          <p:nvPr/>
        </p:nvSpPr>
        <p:spPr bwMode="auto">
          <a:xfrm>
            <a:off x="3273426" y="5283201"/>
            <a:ext cx="187325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80" name="Oval 209"/>
          <p:cNvSpPr>
            <a:spLocks noChangeArrowheads="1"/>
          </p:cNvSpPr>
          <p:nvPr/>
        </p:nvSpPr>
        <p:spPr bwMode="auto">
          <a:xfrm>
            <a:off x="3275014" y="5002214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81" name="Oval 35"/>
          <p:cNvSpPr>
            <a:spLocks noChangeArrowheads="1"/>
          </p:cNvSpPr>
          <p:nvPr/>
        </p:nvSpPr>
        <p:spPr bwMode="auto">
          <a:xfrm>
            <a:off x="1938339" y="50022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2" name="Oval 45"/>
          <p:cNvSpPr>
            <a:spLocks noChangeArrowheads="1"/>
          </p:cNvSpPr>
          <p:nvPr/>
        </p:nvSpPr>
        <p:spPr bwMode="auto">
          <a:xfrm>
            <a:off x="1938339" y="3883026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3" name="Oval 46"/>
          <p:cNvSpPr>
            <a:spLocks noChangeArrowheads="1"/>
          </p:cNvSpPr>
          <p:nvPr/>
        </p:nvSpPr>
        <p:spPr bwMode="auto">
          <a:xfrm>
            <a:off x="1938339" y="3321051"/>
            <a:ext cx="185737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4" name="Oval 58"/>
          <p:cNvSpPr>
            <a:spLocks noChangeArrowheads="1"/>
          </p:cNvSpPr>
          <p:nvPr/>
        </p:nvSpPr>
        <p:spPr bwMode="auto">
          <a:xfrm>
            <a:off x="1938339" y="304165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5" name="Oval 68"/>
          <p:cNvSpPr>
            <a:spLocks noChangeArrowheads="1"/>
          </p:cNvSpPr>
          <p:nvPr/>
        </p:nvSpPr>
        <p:spPr bwMode="auto">
          <a:xfrm>
            <a:off x="1938339" y="44434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6" name="Oval 70"/>
          <p:cNvSpPr>
            <a:spLocks noChangeArrowheads="1"/>
          </p:cNvSpPr>
          <p:nvPr/>
        </p:nvSpPr>
        <p:spPr bwMode="auto">
          <a:xfrm>
            <a:off x="1938339" y="22018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7" name="Oval 71"/>
          <p:cNvSpPr>
            <a:spLocks noChangeArrowheads="1"/>
          </p:cNvSpPr>
          <p:nvPr/>
        </p:nvSpPr>
        <p:spPr bwMode="auto">
          <a:xfrm>
            <a:off x="1938339" y="24812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8" name="Oval 72"/>
          <p:cNvSpPr>
            <a:spLocks noChangeArrowheads="1"/>
          </p:cNvSpPr>
          <p:nvPr/>
        </p:nvSpPr>
        <p:spPr bwMode="auto">
          <a:xfrm>
            <a:off x="1938339" y="47228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9" name="Oval 108"/>
          <p:cNvSpPr>
            <a:spLocks noChangeArrowheads="1"/>
          </p:cNvSpPr>
          <p:nvPr/>
        </p:nvSpPr>
        <p:spPr bwMode="auto">
          <a:xfrm>
            <a:off x="1939925" y="192246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3882" name="Oval 148"/>
          <p:cNvSpPr>
            <a:spLocks noChangeArrowheads="1"/>
          </p:cNvSpPr>
          <p:nvPr/>
        </p:nvSpPr>
        <p:spPr bwMode="auto">
          <a:xfrm>
            <a:off x="1938339" y="3603626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83" name="Oval 172"/>
          <p:cNvSpPr>
            <a:spLocks noChangeArrowheads="1"/>
          </p:cNvSpPr>
          <p:nvPr/>
        </p:nvSpPr>
        <p:spPr bwMode="auto">
          <a:xfrm>
            <a:off x="1938339" y="2762251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84" name="Oval 183"/>
          <p:cNvSpPr>
            <a:spLocks noChangeArrowheads="1"/>
          </p:cNvSpPr>
          <p:nvPr/>
        </p:nvSpPr>
        <p:spPr bwMode="auto">
          <a:xfrm>
            <a:off x="1938339" y="4162426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85" name="Oval 212"/>
          <p:cNvSpPr>
            <a:spLocks noChangeArrowheads="1"/>
          </p:cNvSpPr>
          <p:nvPr/>
        </p:nvSpPr>
        <p:spPr bwMode="auto">
          <a:xfrm>
            <a:off x="1938339" y="5283201"/>
            <a:ext cx="185737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94" name="Oval 8"/>
          <p:cNvSpPr>
            <a:spLocks noChangeArrowheads="1"/>
          </p:cNvSpPr>
          <p:nvPr/>
        </p:nvSpPr>
        <p:spPr bwMode="auto">
          <a:xfrm>
            <a:off x="4627564" y="44434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95" name="Oval 13"/>
          <p:cNvSpPr>
            <a:spLocks noChangeArrowheads="1"/>
          </p:cNvSpPr>
          <p:nvPr/>
        </p:nvSpPr>
        <p:spPr bwMode="auto">
          <a:xfrm>
            <a:off x="4627564" y="24812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96" name="Oval 31"/>
          <p:cNvSpPr>
            <a:spLocks noChangeArrowheads="1"/>
          </p:cNvSpPr>
          <p:nvPr/>
        </p:nvSpPr>
        <p:spPr bwMode="auto">
          <a:xfrm>
            <a:off x="4625975" y="3883026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97" name="Oval 40"/>
          <p:cNvSpPr>
            <a:spLocks noChangeArrowheads="1"/>
          </p:cNvSpPr>
          <p:nvPr/>
        </p:nvSpPr>
        <p:spPr bwMode="auto">
          <a:xfrm>
            <a:off x="4625976" y="5002214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98" name="Oval 54"/>
          <p:cNvSpPr>
            <a:spLocks noChangeArrowheads="1"/>
          </p:cNvSpPr>
          <p:nvPr/>
        </p:nvSpPr>
        <p:spPr bwMode="auto">
          <a:xfrm>
            <a:off x="4627564" y="4162426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99" name="Oval 56"/>
          <p:cNvSpPr>
            <a:spLocks noChangeArrowheads="1"/>
          </p:cNvSpPr>
          <p:nvPr/>
        </p:nvSpPr>
        <p:spPr bwMode="auto">
          <a:xfrm>
            <a:off x="4627564" y="304165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3892" name="Oval 128"/>
          <p:cNvSpPr>
            <a:spLocks noChangeArrowheads="1"/>
          </p:cNvSpPr>
          <p:nvPr/>
        </p:nvSpPr>
        <p:spPr bwMode="auto">
          <a:xfrm>
            <a:off x="4625976" y="3321051"/>
            <a:ext cx="187325" cy="182563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1" name="Oval 135"/>
          <p:cNvSpPr>
            <a:spLocks noChangeArrowheads="1"/>
          </p:cNvSpPr>
          <p:nvPr/>
        </p:nvSpPr>
        <p:spPr bwMode="auto">
          <a:xfrm>
            <a:off x="4627564" y="3603626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2" name="Oval 142"/>
          <p:cNvSpPr>
            <a:spLocks noChangeArrowheads="1"/>
          </p:cNvSpPr>
          <p:nvPr/>
        </p:nvSpPr>
        <p:spPr bwMode="auto">
          <a:xfrm>
            <a:off x="4625976" y="4722814"/>
            <a:ext cx="187325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3" name="Oval 147"/>
          <p:cNvSpPr>
            <a:spLocks noChangeArrowheads="1"/>
          </p:cNvSpPr>
          <p:nvPr/>
        </p:nvSpPr>
        <p:spPr bwMode="auto">
          <a:xfrm>
            <a:off x="4625976" y="5283201"/>
            <a:ext cx="187325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4" name="Oval 176"/>
          <p:cNvSpPr>
            <a:spLocks noChangeArrowheads="1"/>
          </p:cNvSpPr>
          <p:nvPr/>
        </p:nvSpPr>
        <p:spPr bwMode="auto">
          <a:xfrm>
            <a:off x="4627564" y="2762251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5" name="Oval 196"/>
          <p:cNvSpPr>
            <a:spLocks noChangeArrowheads="1"/>
          </p:cNvSpPr>
          <p:nvPr/>
        </p:nvSpPr>
        <p:spPr bwMode="auto">
          <a:xfrm>
            <a:off x="4627564" y="2201864"/>
            <a:ext cx="185737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98" name="Oval 213"/>
          <p:cNvSpPr>
            <a:spLocks noChangeArrowheads="1"/>
          </p:cNvSpPr>
          <p:nvPr/>
        </p:nvSpPr>
        <p:spPr bwMode="auto">
          <a:xfrm>
            <a:off x="4625975" y="1922464"/>
            <a:ext cx="185738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7" name="Oval 24"/>
          <p:cNvSpPr>
            <a:spLocks noChangeArrowheads="1"/>
          </p:cNvSpPr>
          <p:nvPr/>
        </p:nvSpPr>
        <p:spPr bwMode="auto">
          <a:xfrm>
            <a:off x="2271714" y="3881439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08" name="Oval 39"/>
          <p:cNvSpPr>
            <a:spLocks noChangeArrowheads="1"/>
          </p:cNvSpPr>
          <p:nvPr/>
        </p:nvSpPr>
        <p:spPr bwMode="auto">
          <a:xfrm>
            <a:off x="2271714" y="3602039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09" name="Oval 59"/>
          <p:cNvSpPr>
            <a:spLocks noChangeArrowheads="1"/>
          </p:cNvSpPr>
          <p:nvPr/>
        </p:nvSpPr>
        <p:spPr bwMode="auto">
          <a:xfrm>
            <a:off x="2271714" y="276225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10" name="Oval 66"/>
          <p:cNvSpPr>
            <a:spLocks noChangeArrowheads="1"/>
          </p:cNvSpPr>
          <p:nvPr/>
        </p:nvSpPr>
        <p:spPr bwMode="auto">
          <a:xfrm>
            <a:off x="2271714" y="304165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11" name="Oval 75"/>
          <p:cNvSpPr>
            <a:spLocks noChangeArrowheads="1"/>
          </p:cNvSpPr>
          <p:nvPr/>
        </p:nvSpPr>
        <p:spPr bwMode="auto">
          <a:xfrm>
            <a:off x="2271714" y="47228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12" name="Oval 116"/>
          <p:cNvSpPr>
            <a:spLocks noChangeArrowheads="1"/>
          </p:cNvSpPr>
          <p:nvPr/>
        </p:nvSpPr>
        <p:spPr bwMode="auto">
          <a:xfrm>
            <a:off x="2271714" y="1922464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13" name="Oval 117"/>
          <p:cNvSpPr>
            <a:spLocks noChangeArrowheads="1"/>
          </p:cNvSpPr>
          <p:nvPr/>
        </p:nvSpPr>
        <p:spPr bwMode="auto">
          <a:xfrm>
            <a:off x="2271714" y="4441826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06" name="Oval 123"/>
          <p:cNvSpPr>
            <a:spLocks noChangeArrowheads="1"/>
          </p:cNvSpPr>
          <p:nvPr/>
        </p:nvSpPr>
        <p:spPr bwMode="auto">
          <a:xfrm>
            <a:off x="2271714" y="2481264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15" name="Oval 145"/>
          <p:cNvSpPr>
            <a:spLocks noChangeArrowheads="1"/>
          </p:cNvSpPr>
          <p:nvPr/>
        </p:nvSpPr>
        <p:spPr bwMode="auto">
          <a:xfrm>
            <a:off x="2271714" y="5002214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16" name="Oval 161"/>
          <p:cNvSpPr>
            <a:spLocks noChangeArrowheads="1"/>
          </p:cNvSpPr>
          <p:nvPr/>
        </p:nvSpPr>
        <p:spPr bwMode="auto">
          <a:xfrm>
            <a:off x="2271714" y="5283201"/>
            <a:ext cx="185737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17" name="Oval 185"/>
          <p:cNvSpPr>
            <a:spLocks noChangeArrowheads="1"/>
          </p:cNvSpPr>
          <p:nvPr/>
        </p:nvSpPr>
        <p:spPr bwMode="auto">
          <a:xfrm>
            <a:off x="2271714" y="2201864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18" name="Oval 204"/>
          <p:cNvSpPr>
            <a:spLocks noChangeArrowheads="1"/>
          </p:cNvSpPr>
          <p:nvPr/>
        </p:nvSpPr>
        <p:spPr bwMode="auto">
          <a:xfrm>
            <a:off x="2271714" y="3322639"/>
            <a:ext cx="187325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19" name="Oval 214"/>
          <p:cNvSpPr>
            <a:spLocks noChangeArrowheads="1"/>
          </p:cNvSpPr>
          <p:nvPr/>
        </p:nvSpPr>
        <p:spPr bwMode="auto">
          <a:xfrm>
            <a:off x="2271714" y="4162426"/>
            <a:ext cx="185737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20" name="Oval 12"/>
          <p:cNvSpPr>
            <a:spLocks noChangeArrowheads="1"/>
          </p:cNvSpPr>
          <p:nvPr/>
        </p:nvSpPr>
        <p:spPr bwMode="auto">
          <a:xfrm>
            <a:off x="3960814" y="44434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1" name="Oval 20"/>
          <p:cNvSpPr>
            <a:spLocks noChangeArrowheads="1"/>
          </p:cNvSpPr>
          <p:nvPr/>
        </p:nvSpPr>
        <p:spPr bwMode="auto">
          <a:xfrm>
            <a:off x="3960814" y="528320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2" name="Oval 38"/>
          <p:cNvSpPr>
            <a:spLocks noChangeArrowheads="1"/>
          </p:cNvSpPr>
          <p:nvPr/>
        </p:nvSpPr>
        <p:spPr bwMode="auto">
          <a:xfrm>
            <a:off x="3960814" y="24812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3" name="Oval 49"/>
          <p:cNvSpPr>
            <a:spLocks noChangeArrowheads="1"/>
          </p:cNvSpPr>
          <p:nvPr/>
        </p:nvSpPr>
        <p:spPr bwMode="auto">
          <a:xfrm>
            <a:off x="3960814" y="3603626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4" name="Oval 80"/>
          <p:cNvSpPr>
            <a:spLocks noChangeArrowheads="1"/>
          </p:cNvSpPr>
          <p:nvPr/>
        </p:nvSpPr>
        <p:spPr bwMode="auto">
          <a:xfrm>
            <a:off x="3960814" y="4162426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5" name="Oval 84"/>
          <p:cNvSpPr>
            <a:spLocks noChangeArrowheads="1"/>
          </p:cNvSpPr>
          <p:nvPr/>
        </p:nvSpPr>
        <p:spPr bwMode="auto">
          <a:xfrm>
            <a:off x="3960814" y="304165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6" name="Oval 163"/>
          <p:cNvSpPr>
            <a:spLocks noChangeArrowheads="1"/>
          </p:cNvSpPr>
          <p:nvPr/>
        </p:nvSpPr>
        <p:spPr bwMode="auto">
          <a:xfrm>
            <a:off x="3960814" y="5002214"/>
            <a:ext cx="185737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19" name="Oval 164"/>
          <p:cNvSpPr>
            <a:spLocks noChangeArrowheads="1"/>
          </p:cNvSpPr>
          <p:nvPr/>
        </p:nvSpPr>
        <p:spPr bwMode="auto">
          <a:xfrm>
            <a:off x="3960814" y="2762251"/>
            <a:ext cx="185737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28" name="Oval 166"/>
          <p:cNvSpPr>
            <a:spLocks noChangeArrowheads="1"/>
          </p:cNvSpPr>
          <p:nvPr/>
        </p:nvSpPr>
        <p:spPr bwMode="auto">
          <a:xfrm>
            <a:off x="3960814" y="3321051"/>
            <a:ext cx="185737" cy="182563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29" name="Oval 186"/>
          <p:cNvSpPr>
            <a:spLocks noChangeArrowheads="1"/>
          </p:cNvSpPr>
          <p:nvPr/>
        </p:nvSpPr>
        <p:spPr bwMode="auto">
          <a:xfrm>
            <a:off x="3960814" y="1922464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22" name="Oval 189"/>
          <p:cNvSpPr>
            <a:spLocks noChangeArrowheads="1"/>
          </p:cNvSpPr>
          <p:nvPr/>
        </p:nvSpPr>
        <p:spPr bwMode="auto">
          <a:xfrm>
            <a:off x="3960814" y="3883026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23" name="Oval 195"/>
          <p:cNvSpPr>
            <a:spLocks noChangeArrowheads="1"/>
          </p:cNvSpPr>
          <p:nvPr/>
        </p:nvSpPr>
        <p:spPr bwMode="auto">
          <a:xfrm>
            <a:off x="3960814" y="2201864"/>
            <a:ext cx="185737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32" name="Oval 216"/>
          <p:cNvSpPr>
            <a:spLocks noChangeArrowheads="1"/>
          </p:cNvSpPr>
          <p:nvPr/>
        </p:nvSpPr>
        <p:spPr bwMode="auto">
          <a:xfrm>
            <a:off x="3960814" y="4722814"/>
            <a:ext cx="185737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33" name="Oval 25"/>
          <p:cNvSpPr>
            <a:spLocks noChangeArrowheads="1"/>
          </p:cNvSpPr>
          <p:nvPr/>
        </p:nvSpPr>
        <p:spPr bwMode="auto">
          <a:xfrm>
            <a:off x="2938464" y="5283201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34" name="Oval 32"/>
          <p:cNvSpPr>
            <a:spLocks noChangeArrowheads="1"/>
          </p:cNvSpPr>
          <p:nvPr/>
        </p:nvSpPr>
        <p:spPr bwMode="auto">
          <a:xfrm>
            <a:off x="2940051" y="3041651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35" name="Oval 57"/>
          <p:cNvSpPr>
            <a:spLocks noChangeArrowheads="1"/>
          </p:cNvSpPr>
          <p:nvPr/>
        </p:nvSpPr>
        <p:spPr bwMode="auto">
          <a:xfrm>
            <a:off x="2940051" y="2762251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36" name="Oval 81"/>
          <p:cNvSpPr>
            <a:spLocks noChangeArrowheads="1"/>
          </p:cNvSpPr>
          <p:nvPr/>
        </p:nvSpPr>
        <p:spPr bwMode="auto">
          <a:xfrm>
            <a:off x="2938464" y="3603626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37" name="Oval 83"/>
          <p:cNvSpPr>
            <a:spLocks noChangeArrowheads="1"/>
          </p:cNvSpPr>
          <p:nvPr/>
        </p:nvSpPr>
        <p:spPr bwMode="auto">
          <a:xfrm>
            <a:off x="2940051" y="3883026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38" name="Oval 122"/>
          <p:cNvSpPr>
            <a:spLocks noChangeArrowheads="1"/>
          </p:cNvSpPr>
          <p:nvPr/>
        </p:nvSpPr>
        <p:spPr bwMode="auto">
          <a:xfrm>
            <a:off x="2940051" y="2481264"/>
            <a:ext cx="187325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39" name="Oval 125"/>
          <p:cNvSpPr>
            <a:spLocks noChangeArrowheads="1"/>
          </p:cNvSpPr>
          <p:nvPr/>
        </p:nvSpPr>
        <p:spPr bwMode="auto">
          <a:xfrm>
            <a:off x="2940051" y="3321051"/>
            <a:ext cx="187325" cy="182563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32" name="Oval 127"/>
          <p:cNvSpPr>
            <a:spLocks noChangeArrowheads="1"/>
          </p:cNvSpPr>
          <p:nvPr/>
        </p:nvSpPr>
        <p:spPr bwMode="auto">
          <a:xfrm>
            <a:off x="2938464" y="4722814"/>
            <a:ext cx="187325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33" name="Oval 143"/>
          <p:cNvSpPr>
            <a:spLocks noChangeArrowheads="1"/>
          </p:cNvSpPr>
          <p:nvPr/>
        </p:nvSpPr>
        <p:spPr bwMode="auto">
          <a:xfrm>
            <a:off x="2940051" y="2201864"/>
            <a:ext cx="187325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34" name="Oval 156"/>
          <p:cNvSpPr>
            <a:spLocks noChangeArrowheads="1"/>
          </p:cNvSpPr>
          <p:nvPr/>
        </p:nvSpPr>
        <p:spPr bwMode="auto">
          <a:xfrm>
            <a:off x="2938464" y="1922464"/>
            <a:ext cx="187325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35" name="Oval 162"/>
          <p:cNvSpPr>
            <a:spLocks noChangeArrowheads="1"/>
          </p:cNvSpPr>
          <p:nvPr/>
        </p:nvSpPr>
        <p:spPr bwMode="auto">
          <a:xfrm>
            <a:off x="2938464" y="4162426"/>
            <a:ext cx="187325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44" name="Oval 170"/>
          <p:cNvSpPr>
            <a:spLocks noChangeArrowheads="1"/>
          </p:cNvSpPr>
          <p:nvPr/>
        </p:nvSpPr>
        <p:spPr bwMode="auto">
          <a:xfrm>
            <a:off x="2940051" y="4443414"/>
            <a:ext cx="187325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45" name="Oval 218"/>
          <p:cNvSpPr>
            <a:spLocks noChangeArrowheads="1"/>
          </p:cNvSpPr>
          <p:nvPr/>
        </p:nvSpPr>
        <p:spPr bwMode="auto">
          <a:xfrm>
            <a:off x="2940051" y="5002214"/>
            <a:ext cx="187325" cy="180975"/>
          </a:xfrm>
          <a:prstGeom prst="ellipse">
            <a:avLst/>
          </a:prstGeom>
          <a:gradFill rotWithShape="1">
            <a:gsLst>
              <a:gs pos="0">
                <a:srgbClr val="CC00FF"/>
              </a:gs>
              <a:gs pos="100000">
                <a:srgbClr val="5E00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46" name="Oval 44"/>
          <p:cNvSpPr>
            <a:spLocks noChangeArrowheads="1"/>
          </p:cNvSpPr>
          <p:nvPr/>
        </p:nvSpPr>
        <p:spPr bwMode="auto">
          <a:xfrm>
            <a:off x="5956301" y="2762251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47" name="Oval 14"/>
          <p:cNvSpPr>
            <a:spLocks noChangeArrowheads="1"/>
          </p:cNvSpPr>
          <p:nvPr/>
        </p:nvSpPr>
        <p:spPr bwMode="auto">
          <a:xfrm>
            <a:off x="5956300" y="248126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48" name="Oval 26"/>
          <p:cNvSpPr>
            <a:spLocks noChangeArrowheads="1"/>
          </p:cNvSpPr>
          <p:nvPr/>
        </p:nvSpPr>
        <p:spPr bwMode="auto">
          <a:xfrm>
            <a:off x="5956300" y="5283201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49" name="Oval 27"/>
          <p:cNvSpPr>
            <a:spLocks noChangeArrowheads="1"/>
          </p:cNvSpPr>
          <p:nvPr/>
        </p:nvSpPr>
        <p:spPr bwMode="auto">
          <a:xfrm>
            <a:off x="5956300" y="472281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50" name="Oval 28"/>
          <p:cNvSpPr>
            <a:spLocks noChangeArrowheads="1"/>
          </p:cNvSpPr>
          <p:nvPr/>
        </p:nvSpPr>
        <p:spPr bwMode="auto">
          <a:xfrm>
            <a:off x="5956300" y="3883026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51" name="Oval 62"/>
          <p:cNvSpPr>
            <a:spLocks noChangeArrowheads="1"/>
          </p:cNvSpPr>
          <p:nvPr/>
        </p:nvSpPr>
        <p:spPr bwMode="auto">
          <a:xfrm>
            <a:off x="5956300" y="444341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52" name="Oval 109"/>
          <p:cNvSpPr>
            <a:spLocks noChangeArrowheads="1"/>
          </p:cNvSpPr>
          <p:nvPr/>
        </p:nvSpPr>
        <p:spPr bwMode="auto">
          <a:xfrm>
            <a:off x="5956300" y="220186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53" name="Oval 110"/>
          <p:cNvSpPr>
            <a:spLocks noChangeArrowheads="1"/>
          </p:cNvSpPr>
          <p:nvPr/>
        </p:nvSpPr>
        <p:spPr bwMode="auto">
          <a:xfrm>
            <a:off x="5956300" y="3321051"/>
            <a:ext cx="185738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3946" name="Oval 118"/>
          <p:cNvSpPr>
            <a:spLocks noChangeArrowheads="1"/>
          </p:cNvSpPr>
          <p:nvPr/>
        </p:nvSpPr>
        <p:spPr bwMode="auto">
          <a:xfrm>
            <a:off x="5956300" y="5002214"/>
            <a:ext cx="185738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55" name="Oval 119"/>
          <p:cNvSpPr>
            <a:spLocks noChangeArrowheads="1"/>
          </p:cNvSpPr>
          <p:nvPr/>
        </p:nvSpPr>
        <p:spPr bwMode="auto">
          <a:xfrm>
            <a:off x="5956300" y="1922464"/>
            <a:ext cx="185738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56" name="Oval 130"/>
          <p:cNvSpPr>
            <a:spLocks noChangeArrowheads="1"/>
          </p:cNvSpPr>
          <p:nvPr/>
        </p:nvSpPr>
        <p:spPr bwMode="auto">
          <a:xfrm>
            <a:off x="5956300" y="3041651"/>
            <a:ext cx="185738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49" name="Oval 200"/>
          <p:cNvSpPr>
            <a:spLocks noChangeArrowheads="1"/>
          </p:cNvSpPr>
          <p:nvPr/>
        </p:nvSpPr>
        <p:spPr bwMode="auto">
          <a:xfrm>
            <a:off x="5956300" y="4162426"/>
            <a:ext cx="185738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50" name="Oval 215"/>
          <p:cNvSpPr>
            <a:spLocks noChangeArrowheads="1"/>
          </p:cNvSpPr>
          <p:nvPr/>
        </p:nvSpPr>
        <p:spPr bwMode="auto">
          <a:xfrm>
            <a:off x="5956300" y="3603626"/>
            <a:ext cx="185738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59" name="Oval 22"/>
          <p:cNvSpPr>
            <a:spLocks noChangeArrowheads="1"/>
          </p:cNvSpPr>
          <p:nvPr/>
        </p:nvSpPr>
        <p:spPr bwMode="auto">
          <a:xfrm>
            <a:off x="4294189" y="44434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60" name="Oval 36"/>
          <p:cNvSpPr>
            <a:spLocks noChangeArrowheads="1"/>
          </p:cNvSpPr>
          <p:nvPr/>
        </p:nvSpPr>
        <p:spPr bwMode="auto">
          <a:xfrm>
            <a:off x="4294189" y="24812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61" name="Oval 37"/>
          <p:cNvSpPr>
            <a:spLocks noChangeArrowheads="1"/>
          </p:cNvSpPr>
          <p:nvPr/>
        </p:nvSpPr>
        <p:spPr bwMode="auto">
          <a:xfrm>
            <a:off x="4294189" y="22018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62" name="Oval 41"/>
          <p:cNvSpPr>
            <a:spLocks noChangeArrowheads="1"/>
          </p:cNvSpPr>
          <p:nvPr/>
        </p:nvSpPr>
        <p:spPr bwMode="auto">
          <a:xfrm>
            <a:off x="4294189" y="276225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63" name="Oval 47"/>
          <p:cNvSpPr>
            <a:spLocks noChangeArrowheads="1"/>
          </p:cNvSpPr>
          <p:nvPr/>
        </p:nvSpPr>
        <p:spPr bwMode="auto">
          <a:xfrm>
            <a:off x="4294189" y="528320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64" name="Oval 77"/>
          <p:cNvSpPr>
            <a:spLocks noChangeArrowheads="1"/>
          </p:cNvSpPr>
          <p:nvPr/>
        </p:nvSpPr>
        <p:spPr bwMode="auto">
          <a:xfrm>
            <a:off x="4294189" y="3321051"/>
            <a:ext cx="185737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65" name="Oval 113"/>
          <p:cNvSpPr>
            <a:spLocks noChangeArrowheads="1"/>
          </p:cNvSpPr>
          <p:nvPr/>
        </p:nvSpPr>
        <p:spPr bwMode="auto">
          <a:xfrm>
            <a:off x="4294189" y="1922464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58" name="Oval 141"/>
          <p:cNvSpPr>
            <a:spLocks noChangeArrowheads="1"/>
          </p:cNvSpPr>
          <p:nvPr/>
        </p:nvSpPr>
        <p:spPr bwMode="auto">
          <a:xfrm>
            <a:off x="4294189" y="4162426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59" name="Oval 144"/>
          <p:cNvSpPr>
            <a:spLocks noChangeArrowheads="1"/>
          </p:cNvSpPr>
          <p:nvPr/>
        </p:nvSpPr>
        <p:spPr bwMode="auto">
          <a:xfrm>
            <a:off x="4294189" y="5002214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60" name="Oval 173"/>
          <p:cNvSpPr>
            <a:spLocks noChangeArrowheads="1"/>
          </p:cNvSpPr>
          <p:nvPr/>
        </p:nvSpPr>
        <p:spPr bwMode="auto">
          <a:xfrm>
            <a:off x="4294189" y="4722814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61" name="Oval 178"/>
          <p:cNvSpPr>
            <a:spLocks noChangeArrowheads="1"/>
          </p:cNvSpPr>
          <p:nvPr/>
        </p:nvSpPr>
        <p:spPr bwMode="auto">
          <a:xfrm>
            <a:off x="4294189" y="3603626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0" name="Oval 193"/>
          <p:cNvSpPr>
            <a:spLocks noChangeArrowheads="1"/>
          </p:cNvSpPr>
          <p:nvPr/>
        </p:nvSpPr>
        <p:spPr bwMode="auto">
          <a:xfrm>
            <a:off x="4294189" y="3883026"/>
            <a:ext cx="185737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1" name="Oval 219"/>
          <p:cNvSpPr>
            <a:spLocks noChangeArrowheads="1"/>
          </p:cNvSpPr>
          <p:nvPr/>
        </p:nvSpPr>
        <p:spPr bwMode="auto">
          <a:xfrm>
            <a:off x="4292600" y="3041651"/>
            <a:ext cx="185738" cy="180975"/>
          </a:xfrm>
          <a:prstGeom prst="ellipse">
            <a:avLst/>
          </a:prstGeom>
          <a:gradFill rotWithShape="1">
            <a:gsLst>
              <a:gs pos="0">
                <a:srgbClr val="CC00FF"/>
              </a:gs>
              <a:gs pos="100000">
                <a:srgbClr val="5E00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2" name="Rectangle 471"/>
          <p:cNvSpPr>
            <a:spLocks noChangeArrowheads="1"/>
          </p:cNvSpPr>
          <p:nvPr/>
        </p:nvSpPr>
        <p:spPr bwMode="auto">
          <a:xfrm>
            <a:off x="1890714" y="1884363"/>
            <a:ext cx="962025" cy="831850"/>
          </a:xfrm>
          <a:prstGeom prst="rect">
            <a:avLst/>
          </a:prstGeom>
          <a:noFill/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3" name="Rectangle 472"/>
          <p:cNvSpPr>
            <a:spLocks noChangeArrowheads="1"/>
          </p:cNvSpPr>
          <p:nvPr/>
        </p:nvSpPr>
        <p:spPr bwMode="auto">
          <a:xfrm>
            <a:off x="1890714" y="1884363"/>
            <a:ext cx="1978025" cy="1662112"/>
          </a:xfrm>
          <a:prstGeom prst="rect">
            <a:avLst/>
          </a:prstGeom>
          <a:noFill/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4" name="Rectangle 473"/>
          <p:cNvSpPr>
            <a:spLocks noChangeArrowheads="1"/>
          </p:cNvSpPr>
          <p:nvPr/>
        </p:nvSpPr>
        <p:spPr bwMode="auto">
          <a:xfrm>
            <a:off x="1890714" y="1884363"/>
            <a:ext cx="2994025" cy="2508250"/>
          </a:xfrm>
          <a:prstGeom prst="rect">
            <a:avLst/>
          </a:prstGeom>
          <a:noFill/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5" name="Rectangle 474"/>
          <p:cNvSpPr>
            <a:spLocks noChangeArrowheads="1"/>
          </p:cNvSpPr>
          <p:nvPr/>
        </p:nvSpPr>
        <p:spPr bwMode="auto">
          <a:xfrm>
            <a:off x="1890714" y="1884363"/>
            <a:ext cx="4302125" cy="3630612"/>
          </a:xfrm>
          <a:prstGeom prst="rect">
            <a:avLst/>
          </a:prstGeom>
          <a:noFill/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68" name="Rectangle 538"/>
          <p:cNvSpPr>
            <a:spLocks noChangeArrowheads="1"/>
          </p:cNvSpPr>
          <p:nvPr/>
        </p:nvSpPr>
        <p:spPr bwMode="auto">
          <a:xfrm>
            <a:off x="6951664" y="4762500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0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33969" name="Rectangle 539"/>
          <p:cNvSpPr>
            <a:spLocks noChangeArrowheads="1"/>
          </p:cNvSpPr>
          <p:nvPr/>
        </p:nvSpPr>
        <p:spPr bwMode="auto">
          <a:xfrm>
            <a:off x="6951664" y="4397375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33970" name="Rectangle 540"/>
          <p:cNvSpPr>
            <a:spLocks noChangeArrowheads="1"/>
          </p:cNvSpPr>
          <p:nvPr/>
        </p:nvSpPr>
        <p:spPr bwMode="auto">
          <a:xfrm>
            <a:off x="6951664" y="4041775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33971" name="Rectangle 541"/>
          <p:cNvSpPr>
            <a:spLocks noChangeArrowheads="1"/>
          </p:cNvSpPr>
          <p:nvPr/>
        </p:nvSpPr>
        <p:spPr bwMode="auto">
          <a:xfrm>
            <a:off x="6951664" y="3676650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6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33972" name="Rectangle 542"/>
          <p:cNvSpPr>
            <a:spLocks noChangeArrowheads="1"/>
          </p:cNvSpPr>
          <p:nvPr/>
        </p:nvSpPr>
        <p:spPr bwMode="auto">
          <a:xfrm>
            <a:off x="6951664" y="3311525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8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33973" name="Rectangle 543"/>
          <p:cNvSpPr>
            <a:spLocks noChangeArrowheads="1"/>
          </p:cNvSpPr>
          <p:nvPr/>
        </p:nvSpPr>
        <p:spPr bwMode="auto">
          <a:xfrm>
            <a:off x="6913563" y="2947988"/>
            <a:ext cx="169862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10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33974" name="Line 550"/>
          <p:cNvSpPr>
            <a:spLocks noChangeShapeType="1"/>
          </p:cNvSpPr>
          <p:nvPr/>
        </p:nvSpPr>
        <p:spPr bwMode="auto">
          <a:xfrm>
            <a:off x="7134225" y="2763839"/>
            <a:ext cx="0" cy="2206625"/>
          </a:xfrm>
          <a:prstGeom prst="line">
            <a:avLst/>
          </a:prstGeom>
          <a:noFill/>
          <a:ln w="5715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975" name="Text Box 553"/>
          <p:cNvSpPr txBox="1">
            <a:spLocks noChangeArrowheads="1"/>
          </p:cNvSpPr>
          <p:nvPr/>
        </p:nvSpPr>
        <p:spPr bwMode="auto">
          <a:xfrm rot="-5400000">
            <a:off x="5227638" y="3265488"/>
            <a:ext cx="30035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Species Richness</a:t>
            </a:r>
          </a:p>
        </p:txBody>
      </p:sp>
      <p:sp>
        <p:nvSpPr>
          <p:cNvPr id="184" name="TextBox 1"/>
          <p:cNvSpPr txBox="1">
            <a:spLocks noChangeArrowheads="1"/>
          </p:cNvSpPr>
          <p:nvPr/>
        </p:nvSpPr>
        <p:spPr bwMode="auto">
          <a:xfrm>
            <a:off x="1990726" y="1284289"/>
            <a:ext cx="23653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Pristine Community</a:t>
            </a:r>
          </a:p>
        </p:txBody>
      </p:sp>
      <p:sp>
        <p:nvSpPr>
          <p:cNvPr id="33977" name="TextBox 2"/>
          <p:cNvSpPr txBox="1">
            <a:spLocks noChangeArrowheads="1"/>
          </p:cNvSpPr>
          <p:nvPr/>
        </p:nvSpPr>
        <p:spPr bwMode="auto">
          <a:xfrm>
            <a:off x="6078539" y="6259513"/>
            <a:ext cx="4249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i="1">
                <a:latin typeface="Arial" panose="020B0604020202020204" pitchFamily="34" charset="0"/>
              </a:rPr>
              <a:t>Chase and Knight 2013 Ecology Letters</a:t>
            </a:r>
          </a:p>
        </p:txBody>
      </p:sp>
      <p:sp>
        <p:nvSpPr>
          <p:cNvPr id="186" name="TextBox 1"/>
          <p:cNvSpPr txBox="1">
            <a:spLocks noChangeArrowheads="1"/>
          </p:cNvSpPr>
          <p:nvPr/>
        </p:nvSpPr>
        <p:spPr bwMode="auto">
          <a:xfrm>
            <a:off x="1984376" y="1271588"/>
            <a:ext cx="25812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Arial" panose="020B0604020202020204" pitchFamily="34" charset="0"/>
              </a:rPr>
              <a:t>Degraded Community</a:t>
            </a:r>
          </a:p>
        </p:txBody>
      </p:sp>
      <p:sp>
        <p:nvSpPr>
          <p:cNvPr id="33979" name="Line 530"/>
          <p:cNvSpPr>
            <a:spLocks noChangeShapeType="1"/>
          </p:cNvSpPr>
          <p:nvPr/>
        </p:nvSpPr>
        <p:spPr bwMode="auto">
          <a:xfrm rot="5400000" flipH="1" flipV="1">
            <a:off x="8584407" y="3482182"/>
            <a:ext cx="17462" cy="2955925"/>
          </a:xfrm>
          <a:prstGeom prst="line">
            <a:avLst/>
          </a:prstGeom>
          <a:noFill/>
          <a:ln w="5715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" name="AutoShape 532"/>
          <p:cNvSpPr>
            <a:spLocks noChangeArrowheads="1"/>
          </p:cNvSpPr>
          <p:nvPr/>
        </p:nvSpPr>
        <p:spPr bwMode="auto">
          <a:xfrm>
            <a:off x="9785351" y="2930526"/>
            <a:ext cx="100013" cy="98425"/>
          </a:xfrm>
          <a:prstGeom prst="diamond">
            <a:avLst/>
          </a:prstGeom>
          <a:solidFill>
            <a:srgbClr val="1C1C1C"/>
          </a:solidFill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95" name="AutoShape 533"/>
          <p:cNvSpPr>
            <a:spLocks noChangeArrowheads="1"/>
          </p:cNvSpPr>
          <p:nvPr/>
        </p:nvSpPr>
        <p:spPr bwMode="auto">
          <a:xfrm>
            <a:off x="8567738" y="3041651"/>
            <a:ext cx="100012" cy="98425"/>
          </a:xfrm>
          <a:prstGeom prst="diamond">
            <a:avLst/>
          </a:prstGeom>
          <a:solidFill>
            <a:srgbClr val="1C1C1C"/>
          </a:solidFill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96" name="AutoShape 534"/>
          <p:cNvSpPr>
            <a:spLocks noChangeArrowheads="1"/>
          </p:cNvSpPr>
          <p:nvPr/>
        </p:nvSpPr>
        <p:spPr bwMode="auto">
          <a:xfrm>
            <a:off x="7816851" y="3308351"/>
            <a:ext cx="100013" cy="98425"/>
          </a:xfrm>
          <a:prstGeom prst="diamond">
            <a:avLst/>
          </a:prstGeom>
          <a:solidFill>
            <a:srgbClr val="1C1C1C"/>
          </a:solidFill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97" name="AutoShape 535"/>
          <p:cNvSpPr>
            <a:spLocks noChangeArrowheads="1"/>
          </p:cNvSpPr>
          <p:nvPr/>
        </p:nvSpPr>
        <p:spPr bwMode="auto">
          <a:xfrm>
            <a:off x="7340601" y="3797301"/>
            <a:ext cx="100013" cy="98425"/>
          </a:xfrm>
          <a:prstGeom prst="diamond">
            <a:avLst/>
          </a:prstGeom>
          <a:solidFill>
            <a:srgbClr val="1C1C1C"/>
          </a:solidFill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98" name="AutoShape 532"/>
          <p:cNvSpPr>
            <a:spLocks noChangeArrowheads="1"/>
          </p:cNvSpPr>
          <p:nvPr/>
        </p:nvSpPr>
        <p:spPr bwMode="auto">
          <a:xfrm>
            <a:off x="9798051" y="3024189"/>
            <a:ext cx="100013" cy="98425"/>
          </a:xfrm>
          <a:prstGeom prst="diamond">
            <a:avLst/>
          </a:prstGeom>
          <a:solidFill>
            <a:srgbClr val="0070C0"/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n>
                <a:solidFill>
                  <a:srgbClr val="0070C0"/>
                </a:solidFill>
              </a:ln>
              <a:latin typeface="Arial" charset="0"/>
            </a:endParaRPr>
          </a:p>
        </p:txBody>
      </p:sp>
      <p:sp>
        <p:nvSpPr>
          <p:cNvPr id="199" name="AutoShape 533"/>
          <p:cNvSpPr>
            <a:spLocks noChangeArrowheads="1"/>
          </p:cNvSpPr>
          <p:nvPr/>
        </p:nvSpPr>
        <p:spPr bwMode="auto">
          <a:xfrm>
            <a:off x="8594726" y="3233739"/>
            <a:ext cx="100013" cy="98425"/>
          </a:xfrm>
          <a:prstGeom prst="diamond">
            <a:avLst/>
          </a:prstGeom>
          <a:solidFill>
            <a:srgbClr val="0070C0"/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n>
                <a:solidFill>
                  <a:srgbClr val="0070C0"/>
                </a:solidFill>
              </a:ln>
              <a:latin typeface="Arial" charset="0"/>
            </a:endParaRPr>
          </a:p>
        </p:txBody>
      </p:sp>
      <p:sp>
        <p:nvSpPr>
          <p:cNvPr id="200" name="AutoShape 534"/>
          <p:cNvSpPr>
            <a:spLocks noChangeArrowheads="1"/>
          </p:cNvSpPr>
          <p:nvPr/>
        </p:nvSpPr>
        <p:spPr bwMode="auto">
          <a:xfrm>
            <a:off x="7831138" y="3611564"/>
            <a:ext cx="100012" cy="98425"/>
          </a:xfrm>
          <a:prstGeom prst="diamond">
            <a:avLst/>
          </a:prstGeom>
          <a:solidFill>
            <a:srgbClr val="0070C0"/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n>
                <a:solidFill>
                  <a:srgbClr val="0070C0"/>
                </a:solidFill>
              </a:ln>
              <a:latin typeface="Arial" charset="0"/>
            </a:endParaRPr>
          </a:p>
        </p:txBody>
      </p:sp>
      <p:sp>
        <p:nvSpPr>
          <p:cNvPr id="201" name="AutoShape 535"/>
          <p:cNvSpPr>
            <a:spLocks noChangeArrowheads="1"/>
          </p:cNvSpPr>
          <p:nvPr/>
        </p:nvSpPr>
        <p:spPr bwMode="auto">
          <a:xfrm>
            <a:off x="7369176" y="4187826"/>
            <a:ext cx="100013" cy="98425"/>
          </a:xfrm>
          <a:prstGeom prst="diamond">
            <a:avLst/>
          </a:prstGeom>
          <a:solidFill>
            <a:srgbClr val="0070C0"/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n>
                <a:solidFill>
                  <a:srgbClr val="0070C0"/>
                </a:solidFill>
              </a:ln>
              <a:latin typeface="Arial" charset="0"/>
            </a:endParaRPr>
          </a:p>
        </p:txBody>
      </p:sp>
      <p:sp>
        <p:nvSpPr>
          <p:cNvPr id="204" name="Left Brace 203"/>
          <p:cNvSpPr/>
          <p:nvPr/>
        </p:nvSpPr>
        <p:spPr>
          <a:xfrm>
            <a:off x="7262814" y="3889375"/>
            <a:ext cx="46037" cy="4635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05" name="TextBox 204"/>
          <p:cNvSpPr txBox="1">
            <a:spLocks noChangeArrowheads="1"/>
          </p:cNvSpPr>
          <p:nvPr/>
        </p:nvSpPr>
        <p:spPr bwMode="auto">
          <a:xfrm>
            <a:off x="7440614" y="2124075"/>
            <a:ext cx="13985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Large effect</a:t>
            </a:r>
          </a:p>
        </p:txBody>
      </p:sp>
      <p:cxnSp>
        <p:nvCxnSpPr>
          <p:cNvPr id="206" name="Straight Arrow Connector 205"/>
          <p:cNvCxnSpPr/>
          <p:nvPr/>
        </p:nvCxnSpPr>
        <p:spPr>
          <a:xfrm flipH="1">
            <a:off x="7262814" y="2455863"/>
            <a:ext cx="554037" cy="1327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/>
          <p:nvPr/>
        </p:nvCxnSpPr>
        <p:spPr>
          <a:xfrm>
            <a:off x="9952038" y="2381250"/>
            <a:ext cx="131762" cy="382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8" name="Right Brace 207"/>
          <p:cNvSpPr/>
          <p:nvPr/>
        </p:nvSpPr>
        <p:spPr>
          <a:xfrm>
            <a:off x="9937750" y="2849563"/>
            <a:ext cx="185738" cy="28416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09" name="TextBox 208"/>
          <p:cNvSpPr txBox="1">
            <a:spLocks noChangeArrowheads="1"/>
          </p:cNvSpPr>
          <p:nvPr/>
        </p:nvSpPr>
        <p:spPr bwMode="auto">
          <a:xfrm>
            <a:off x="9129714" y="1919288"/>
            <a:ext cx="14112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Small Effect</a:t>
            </a:r>
          </a:p>
        </p:txBody>
      </p:sp>
      <p:sp>
        <p:nvSpPr>
          <p:cNvPr id="33994" name="TextBox 1"/>
          <p:cNvSpPr txBox="1">
            <a:spLocks noChangeArrowheads="1"/>
          </p:cNvSpPr>
          <p:nvPr/>
        </p:nvSpPr>
        <p:spPr bwMode="auto">
          <a:xfrm>
            <a:off x="7029450" y="5110164"/>
            <a:ext cx="59795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latin typeface="Arial" panose="020B0604020202020204" pitchFamily="34" charset="0"/>
              </a:rPr>
              <a:t>0	30	60	90	120	150	180</a:t>
            </a:r>
          </a:p>
        </p:txBody>
      </p:sp>
      <p:sp>
        <p:nvSpPr>
          <p:cNvPr id="24" name="Freeform 23"/>
          <p:cNvSpPr/>
          <p:nvPr/>
        </p:nvSpPr>
        <p:spPr>
          <a:xfrm>
            <a:off x="7181850" y="3071813"/>
            <a:ext cx="2705100" cy="1549400"/>
          </a:xfrm>
          <a:custGeom>
            <a:avLst/>
            <a:gdLst>
              <a:gd name="connsiteX0" fmla="*/ 0 w 2706624"/>
              <a:gd name="connsiteY0" fmla="*/ 1548384 h 1548384"/>
              <a:gd name="connsiteX1" fmla="*/ 292608 w 2706624"/>
              <a:gd name="connsiteY1" fmla="*/ 1072896 h 1548384"/>
              <a:gd name="connsiteX2" fmla="*/ 755904 w 2706624"/>
              <a:gd name="connsiteY2" fmla="*/ 512064 h 1548384"/>
              <a:gd name="connsiteX3" fmla="*/ 1536192 w 2706624"/>
              <a:gd name="connsiteY3" fmla="*/ 182880 h 1548384"/>
              <a:gd name="connsiteX4" fmla="*/ 2706624 w 2706624"/>
              <a:gd name="connsiteY4" fmla="*/ 0 h 1548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6624" h="1548384">
                <a:moveTo>
                  <a:pt x="0" y="1548384"/>
                </a:moveTo>
                <a:cubicBezTo>
                  <a:pt x="83312" y="1397000"/>
                  <a:pt x="166624" y="1245616"/>
                  <a:pt x="292608" y="1072896"/>
                </a:cubicBezTo>
                <a:cubicBezTo>
                  <a:pt x="418592" y="900176"/>
                  <a:pt x="548640" y="660400"/>
                  <a:pt x="755904" y="512064"/>
                </a:cubicBezTo>
                <a:cubicBezTo>
                  <a:pt x="963168" y="363728"/>
                  <a:pt x="1211072" y="268224"/>
                  <a:pt x="1536192" y="182880"/>
                </a:cubicBezTo>
                <a:cubicBezTo>
                  <a:pt x="1861312" y="97536"/>
                  <a:pt x="2283968" y="48768"/>
                  <a:pt x="2706624" y="0"/>
                </a:cubicBez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7169150" y="3017838"/>
            <a:ext cx="2706688" cy="1116012"/>
          </a:xfrm>
          <a:custGeom>
            <a:avLst/>
            <a:gdLst>
              <a:gd name="connsiteX0" fmla="*/ 0 w 2706624"/>
              <a:gd name="connsiteY0" fmla="*/ 1170432 h 1170432"/>
              <a:gd name="connsiteX1" fmla="*/ 207264 w 2706624"/>
              <a:gd name="connsiteY1" fmla="*/ 877824 h 1170432"/>
              <a:gd name="connsiteX2" fmla="*/ 743712 w 2706624"/>
              <a:gd name="connsiteY2" fmla="*/ 280416 h 1170432"/>
              <a:gd name="connsiteX3" fmla="*/ 1536192 w 2706624"/>
              <a:gd name="connsiteY3" fmla="*/ 73152 h 1170432"/>
              <a:gd name="connsiteX4" fmla="*/ 2706624 w 2706624"/>
              <a:gd name="connsiteY4" fmla="*/ 0 h 117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6624" h="1170432">
                <a:moveTo>
                  <a:pt x="0" y="1170432"/>
                </a:moveTo>
                <a:cubicBezTo>
                  <a:pt x="41656" y="1098296"/>
                  <a:pt x="83312" y="1026160"/>
                  <a:pt x="207264" y="877824"/>
                </a:cubicBezTo>
                <a:cubicBezTo>
                  <a:pt x="331216" y="729488"/>
                  <a:pt x="522224" y="414528"/>
                  <a:pt x="743712" y="280416"/>
                </a:cubicBezTo>
                <a:cubicBezTo>
                  <a:pt x="965200" y="146304"/>
                  <a:pt x="1209040" y="119888"/>
                  <a:pt x="1536192" y="73152"/>
                </a:cubicBezTo>
                <a:cubicBezTo>
                  <a:pt x="1863344" y="26416"/>
                  <a:pt x="2284984" y="13208"/>
                  <a:pt x="2706624" y="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3997" name="Text Box 553"/>
          <p:cNvSpPr txBox="1">
            <a:spLocks noChangeArrowheads="1"/>
          </p:cNvSpPr>
          <p:nvPr/>
        </p:nvSpPr>
        <p:spPr bwMode="auto">
          <a:xfrm>
            <a:off x="7597775" y="5373688"/>
            <a:ext cx="30035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Area Sampled</a:t>
            </a:r>
          </a:p>
        </p:txBody>
      </p:sp>
    </p:spTree>
    <p:extLst>
      <p:ext uri="{BB962C8B-B14F-4D97-AF65-F5344CB8AC3E}">
        <p14:creationId xmlns:p14="http://schemas.microsoft.com/office/powerpoint/2010/main" val="143385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8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8" grpId="0" animBg="1"/>
      <p:bldP spid="9" grpId="0" animBg="1"/>
      <p:bldP spid="13" grpId="0" animBg="1"/>
      <p:bldP spid="18" grpId="0" animBg="1"/>
      <p:bldP spid="19" grpId="0" animBg="1"/>
      <p:bldP spid="22" grpId="0" animBg="1"/>
      <p:bldP spid="23" grpId="0" animBg="1"/>
      <p:bldP spid="27" grpId="0" animBg="1"/>
      <p:bldP spid="28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0" grpId="0" animBg="1"/>
      <p:bldP spid="42" grpId="0" animBg="1"/>
      <p:bldP spid="43" grpId="0" animBg="1"/>
      <p:bldP spid="46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5" grpId="0" animBg="1"/>
      <p:bldP spid="56" grpId="0" animBg="1"/>
      <p:bldP spid="59" grpId="0" animBg="1"/>
      <p:bldP spid="61" grpId="0" animBg="1"/>
      <p:bldP spid="63" grpId="0" animBg="1"/>
      <p:bldP spid="67" grpId="0" animBg="1"/>
      <p:bldP spid="68" grpId="0" animBg="1"/>
      <p:bldP spid="70" grpId="0" animBg="1"/>
      <p:bldP spid="73" grpId="0" animBg="1"/>
      <p:bldP spid="75" grpId="0" animBg="1"/>
      <p:bldP spid="80" grpId="0" animBg="1"/>
      <p:bldP spid="81" grpId="0" animBg="1"/>
      <p:bldP spid="82" grpId="0" animBg="1"/>
      <p:bldP spid="84" grpId="0" animBg="1"/>
      <p:bldP spid="87" grpId="0" animBg="1"/>
      <p:bldP spid="88" grpId="0" animBg="1"/>
      <p:bldP spid="98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7" grpId="0" animBg="1"/>
      <p:bldP spid="109" grpId="0" animBg="1"/>
      <p:bldP spid="112" grpId="0" animBg="1"/>
      <p:bldP spid="113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8" grpId="0" animBg="1"/>
      <p:bldP spid="129" grpId="0" animBg="1"/>
      <p:bldP spid="132" grpId="0" animBg="1"/>
      <p:bldP spid="133" grpId="0" animBg="1"/>
      <p:bldP spid="134" grpId="0" animBg="1"/>
      <p:bldP spid="137" grpId="0" animBg="1"/>
      <p:bldP spid="138" grpId="0" animBg="1"/>
      <p:bldP spid="139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53" grpId="0" animBg="1"/>
      <p:bldP spid="155" grpId="0" animBg="1"/>
      <p:bldP spid="156" grpId="0" animBg="1"/>
      <p:bldP spid="159" grpId="0" animBg="1"/>
      <p:bldP spid="160" grpId="0" animBg="1"/>
      <p:bldP spid="163" grpId="0" animBg="1"/>
      <p:bldP spid="164" grpId="0" animBg="1"/>
      <p:bldP spid="165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84" grpId="0"/>
      <p:bldP spid="186" grpId="0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4" grpId="0" animBg="1"/>
      <p:bldP spid="205" grpId="0"/>
      <p:bldP spid="208" grpId="0" animBg="1"/>
      <p:bldP spid="20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3" name="Group 2"/>
          <p:cNvGrpSpPr>
            <a:grpSpLocks/>
          </p:cNvGrpSpPr>
          <p:nvPr/>
        </p:nvGrpSpPr>
        <p:grpSpPr bwMode="auto">
          <a:xfrm>
            <a:off x="5824538" y="720725"/>
            <a:ext cx="4583112" cy="2794000"/>
            <a:chOff x="2587" y="1407"/>
            <a:chExt cx="3220" cy="1957"/>
          </a:xfrm>
        </p:grpSpPr>
        <p:pic>
          <p:nvPicPr>
            <p:cNvPr id="35909" name="Picture 3" descr="IMG_4140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5" y="1407"/>
              <a:ext cx="2822" cy="1957"/>
            </a:xfrm>
            <a:prstGeom prst="rect">
              <a:avLst/>
            </a:prstGeom>
            <a:noFill/>
            <a:ln w="9525">
              <a:solidFill>
                <a:srgbClr val="1C1C1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5910" name="AutoShape 8"/>
            <p:cNvCxnSpPr>
              <a:cxnSpLocks noChangeShapeType="1"/>
              <a:stCxn id="20482" idx="3"/>
              <a:endCxn id="35909" idx="1"/>
            </p:cNvCxnSpPr>
            <p:nvPr/>
          </p:nvCxnSpPr>
          <p:spPr bwMode="auto">
            <a:xfrm>
              <a:off x="2587" y="2329"/>
              <a:ext cx="398" cy="56"/>
            </a:xfrm>
            <a:prstGeom prst="straightConnector1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 type="diamond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0487" name="Group 10"/>
          <p:cNvGrpSpPr>
            <a:grpSpLocks/>
          </p:cNvGrpSpPr>
          <p:nvPr/>
        </p:nvGrpSpPr>
        <p:grpSpPr bwMode="auto">
          <a:xfrm>
            <a:off x="7588251" y="2905126"/>
            <a:ext cx="2951163" cy="3465513"/>
            <a:chOff x="3067" y="1240"/>
            <a:chExt cx="2264" cy="2601"/>
          </a:xfrm>
        </p:grpSpPr>
        <p:pic>
          <p:nvPicPr>
            <p:cNvPr id="35907" name="Picture 11" descr="IMG_1089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7" y="1240"/>
              <a:ext cx="2264" cy="2211"/>
            </a:xfrm>
            <a:prstGeom prst="rect">
              <a:avLst/>
            </a:prstGeom>
            <a:noFill/>
            <a:ln w="9525">
              <a:solidFill>
                <a:srgbClr val="1C1C1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908" name="Text Box 8"/>
            <p:cNvSpPr txBox="1">
              <a:spLocks noChangeArrowheads="1"/>
            </p:cNvSpPr>
            <p:nvPr/>
          </p:nvSpPr>
          <p:spPr bwMode="auto">
            <a:xfrm>
              <a:off x="3599" y="3494"/>
              <a:ext cx="1200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endParaRPr lang="en-US" altLang="en-US" sz="2400">
                <a:solidFill>
                  <a:srgbClr val="1C1C1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20482" name="Picture 1" descr="IMG_414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5800" y="749300"/>
            <a:ext cx="3868738" cy="2700338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5" name="Picture 8" descr="IMG_1076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7200" y="3100389"/>
            <a:ext cx="2960688" cy="2884487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582273" y="1136651"/>
            <a:ext cx="4769069" cy="3904177"/>
            <a:chOff x="1402896" y="606333"/>
            <a:chExt cx="5848458" cy="5312543"/>
          </a:xfrm>
        </p:grpSpPr>
        <p:sp>
          <p:nvSpPr>
            <p:cNvPr id="35854" name="Rectangle 4"/>
            <p:cNvSpPr>
              <a:spLocks noChangeArrowheads="1"/>
            </p:cNvSpPr>
            <p:nvPr/>
          </p:nvSpPr>
          <p:spPr bwMode="auto">
            <a:xfrm>
              <a:off x="2496244" y="606333"/>
              <a:ext cx="4718212" cy="43317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1C1C1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55" name="Freeform 5"/>
            <p:cNvSpPr>
              <a:spLocks/>
            </p:cNvSpPr>
            <p:nvPr/>
          </p:nvSpPr>
          <p:spPr bwMode="auto">
            <a:xfrm>
              <a:off x="2452810" y="775708"/>
              <a:ext cx="4730057" cy="4344504"/>
            </a:xfrm>
            <a:custGeom>
              <a:avLst/>
              <a:gdLst>
                <a:gd name="T0" fmla="*/ 0 w 5760"/>
                <a:gd name="T1" fmla="*/ 2147483646 h 5759"/>
                <a:gd name="T2" fmla="*/ 0 w 5760"/>
                <a:gd name="T3" fmla="*/ 0 h 5759"/>
                <a:gd name="T4" fmla="*/ 0 w 5760"/>
                <a:gd name="T5" fmla="*/ 0 h 5759"/>
                <a:gd name="T6" fmla="*/ 2147483646 w 5760"/>
                <a:gd name="T7" fmla="*/ 0 h 5759"/>
                <a:gd name="T8" fmla="*/ 2147483646 w 5760"/>
                <a:gd name="T9" fmla="*/ 0 h 5759"/>
                <a:gd name="T10" fmla="*/ 2147483646 w 5760"/>
                <a:gd name="T11" fmla="*/ 2147483646 h 5759"/>
                <a:gd name="T12" fmla="*/ 2147483646 w 5760"/>
                <a:gd name="T13" fmla="*/ 2147483646 h 5759"/>
                <a:gd name="T14" fmla="*/ 0 w 5760"/>
                <a:gd name="T15" fmla="*/ 2147483646 h 57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760" h="5759">
                  <a:moveTo>
                    <a:pt x="0" y="5759"/>
                  </a:moveTo>
                  <a:lnTo>
                    <a:pt x="0" y="0"/>
                  </a:lnTo>
                  <a:lnTo>
                    <a:pt x="5760" y="0"/>
                  </a:lnTo>
                  <a:lnTo>
                    <a:pt x="5760" y="5759"/>
                  </a:lnTo>
                  <a:lnTo>
                    <a:pt x="0" y="57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56" name="Line 1510"/>
            <p:cNvSpPr>
              <a:spLocks noChangeShapeType="1"/>
            </p:cNvSpPr>
            <p:nvPr/>
          </p:nvSpPr>
          <p:spPr bwMode="auto">
            <a:xfrm>
              <a:off x="2452810" y="5120212"/>
              <a:ext cx="4730057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57" name="Rectangle 7"/>
            <p:cNvSpPr>
              <a:spLocks noChangeArrowheads="1"/>
            </p:cNvSpPr>
            <p:nvPr/>
          </p:nvSpPr>
          <p:spPr bwMode="auto">
            <a:xfrm>
              <a:off x="2387664" y="5135077"/>
              <a:ext cx="143505" cy="376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</a:rPr>
                <a:t>0</a:t>
              </a:r>
              <a:endParaRPr lang="en-US" altLang="en-US" sz="1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58" name="Line 1513"/>
            <p:cNvSpPr>
              <a:spLocks noChangeShapeType="1"/>
            </p:cNvSpPr>
            <p:nvPr/>
          </p:nvSpPr>
          <p:spPr bwMode="auto">
            <a:xfrm>
              <a:off x="4028180" y="4990684"/>
              <a:ext cx="0" cy="129529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59" name="Rectangle 9"/>
            <p:cNvSpPr>
              <a:spLocks noChangeArrowheads="1"/>
            </p:cNvSpPr>
            <p:nvPr/>
          </p:nvSpPr>
          <p:spPr bwMode="auto">
            <a:xfrm>
              <a:off x="3963033" y="5135077"/>
              <a:ext cx="143505" cy="376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</a:rPr>
                <a:t>1</a:t>
              </a:r>
              <a:endParaRPr lang="en-US" altLang="en-US" sz="1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60" name="Line 1515"/>
            <p:cNvSpPr>
              <a:spLocks noChangeShapeType="1"/>
            </p:cNvSpPr>
            <p:nvPr/>
          </p:nvSpPr>
          <p:spPr bwMode="auto">
            <a:xfrm>
              <a:off x="5607498" y="4990684"/>
              <a:ext cx="0" cy="129529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61" name="Rectangle 11"/>
            <p:cNvSpPr>
              <a:spLocks noChangeArrowheads="1"/>
            </p:cNvSpPr>
            <p:nvPr/>
          </p:nvSpPr>
          <p:spPr bwMode="auto">
            <a:xfrm>
              <a:off x="5546300" y="5135077"/>
              <a:ext cx="143505" cy="376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</a:rPr>
                <a:t>2</a:t>
              </a:r>
              <a:endParaRPr lang="en-US" altLang="en-US" sz="1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62" name="Rectangle 12"/>
            <p:cNvSpPr>
              <a:spLocks noChangeArrowheads="1"/>
            </p:cNvSpPr>
            <p:nvPr/>
          </p:nvSpPr>
          <p:spPr bwMode="auto">
            <a:xfrm>
              <a:off x="7107849" y="5135077"/>
              <a:ext cx="143505" cy="376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</a:rPr>
                <a:t>3</a:t>
              </a:r>
              <a:endParaRPr lang="en-US" altLang="en-US" sz="1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63" name="Line 1518"/>
            <p:cNvSpPr>
              <a:spLocks noChangeShapeType="1"/>
            </p:cNvSpPr>
            <p:nvPr/>
          </p:nvSpPr>
          <p:spPr bwMode="auto">
            <a:xfrm flipV="1">
              <a:off x="2437017" y="775708"/>
              <a:ext cx="0" cy="434450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64" name="Line 1519"/>
            <p:cNvSpPr>
              <a:spLocks noChangeShapeType="1"/>
            </p:cNvSpPr>
            <p:nvPr/>
          </p:nvSpPr>
          <p:spPr bwMode="auto">
            <a:xfrm flipH="1">
              <a:off x="2452810" y="5120212"/>
              <a:ext cx="14213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65" name="Rectangle 15"/>
            <p:cNvSpPr>
              <a:spLocks noChangeArrowheads="1"/>
            </p:cNvSpPr>
            <p:nvPr/>
          </p:nvSpPr>
          <p:spPr bwMode="auto">
            <a:xfrm>
              <a:off x="1996783" y="4965203"/>
              <a:ext cx="357778" cy="376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</a:rPr>
                <a:t>0.5</a:t>
              </a:r>
              <a:endParaRPr lang="en-US" altLang="en-US" sz="1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66" name="Line 1521"/>
            <p:cNvSpPr>
              <a:spLocks noChangeShapeType="1"/>
            </p:cNvSpPr>
            <p:nvPr/>
          </p:nvSpPr>
          <p:spPr bwMode="auto">
            <a:xfrm flipH="1">
              <a:off x="2452810" y="3667798"/>
              <a:ext cx="142139" cy="0"/>
            </a:xfrm>
            <a:prstGeom prst="line">
              <a:avLst/>
            </a:prstGeom>
            <a:noFill/>
            <a:ln w="28575">
              <a:solidFill>
                <a:srgbClr val="1C1C1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67" name="Rectangle 17"/>
            <p:cNvSpPr>
              <a:spLocks noChangeArrowheads="1"/>
            </p:cNvSpPr>
            <p:nvPr/>
          </p:nvSpPr>
          <p:spPr bwMode="auto">
            <a:xfrm>
              <a:off x="1996783" y="3519159"/>
              <a:ext cx="357778" cy="376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</a:rPr>
                <a:t>1.0</a:t>
              </a:r>
              <a:endParaRPr lang="en-US" altLang="en-US" sz="1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68" name="Line 1523"/>
            <p:cNvSpPr>
              <a:spLocks noChangeShapeType="1"/>
            </p:cNvSpPr>
            <p:nvPr/>
          </p:nvSpPr>
          <p:spPr bwMode="auto">
            <a:xfrm flipH="1">
              <a:off x="2452810" y="2223876"/>
              <a:ext cx="142139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69" name="Rectangle 19"/>
            <p:cNvSpPr>
              <a:spLocks noChangeArrowheads="1"/>
            </p:cNvSpPr>
            <p:nvPr/>
          </p:nvSpPr>
          <p:spPr bwMode="auto">
            <a:xfrm>
              <a:off x="1996783" y="2068867"/>
              <a:ext cx="357778" cy="376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</a:rPr>
                <a:t>1.5</a:t>
              </a:r>
              <a:endParaRPr lang="en-US" altLang="en-US" sz="1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70" name="Line 1525"/>
            <p:cNvSpPr>
              <a:spLocks noChangeShapeType="1"/>
            </p:cNvSpPr>
            <p:nvPr/>
          </p:nvSpPr>
          <p:spPr bwMode="auto">
            <a:xfrm flipH="1">
              <a:off x="2452810" y="775708"/>
              <a:ext cx="14213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1" name="Rectangle 21"/>
            <p:cNvSpPr>
              <a:spLocks noChangeArrowheads="1"/>
            </p:cNvSpPr>
            <p:nvPr/>
          </p:nvSpPr>
          <p:spPr bwMode="auto">
            <a:xfrm>
              <a:off x="1996783" y="627069"/>
              <a:ext cx="357778" cy="376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</a:rPr>
                <a:t>2.0</a:t>
              </a:r>
              <a:endParaRPr lang="en-US" altLang="en-US" sz="1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72" name="Line 1527"/>
            <p:cNvSpPr>
              <a:spLocks noChangeShapeType="1"/>
            </p:cNvSpPr>
            <p:nvPr/>
          </p:nvSpPr>
          <p:spPr bwMode="auto">
            <a:xfrm flipV="1">
              <a:off x="7182867" y="775708"/>
              <a:ext cx="0" cy="434450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3" name="Line 1529"/>
            <p:cNvSpPr>
              <a:spLocks noChangeShapeType="1"/>
            </p:cNvSpPr>
            <p:nvPr/>
          </p:nvSpPr>
          <p:spPr bwMode="auto">
            <a:xfrm>
              <a:off x="2452810" y="775708"/>
              <a:ext cx="4730057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4" name="Arc 1534"/>
            <p:cNvSpPr>
              <a:spLocks/>
            </p:cNvSpPr>
            <p:nvPr/>
          </p:nvSpPr>
          <p:spPr bwMode="auto">
            <a:xfrm>
              <a:off x="3556359" y="4542644"/>
              <a:ext cx="0" cy="46715"/>
            </a:xfrm>
            <a:custGeom>
              <a:avLst/>
              <a:gdLst>
                <a:gd name="T0" fmla="*/ 0 w 914"/>
                <a:gd name="T1" fmla="*/ 2147483646 h 21600"/>
                <a:gd name="T2" fmla="*/ 0 w 914"/>
                <a:gd name="T3" fmla="*/ 2147483646 h 21600"/>
                <a:gd name="T4" fmla="*/ 0 w 914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14" h="21600" fill="none" extrusionOk="0">
                  <a:moveTo>
                    <a:pt x="914" y="21595"/>
                  </a:moveTo>
                  <a:cubicBezTo>
                    <a:pt x="761" y="21598"/>
                    <a:pt x="609" y="21599"/>
                    <a:pt x="457" y="21600"/>
                  </a:cubicBezTo>
                  <a:cubicBezTo>
                    <a:pt x="304" y="21600"/>
                    <a:pt x="152" y="21598"/>
                    <a:pt x="-1" y="21595"/>
                  </a:cubicBezTo>
                </a:path>
                <a:path w="914" h="21600" stroke="0" extrusionOk="0">
                  <a:moveTo>
                    <a:pt x="914" y="21595"/>
                  </a:moveTo>
                  <a:cubicBezTo>
                    <a:pt x="761" y="21598"/>
                    <a:pt x="609" y="21599"/>
                    <a:pt x="457" y="21600"/>
                  </a:cubicBezTo>
                  <a:cubicBezTo>
                    <a:pt x="304" y="21600"/>
                    <a:pt x="152" y="21598"/>
                    <a:pt x="-1" y="21595"/>
                  </a:cubicBezTo>
                  <a:lnTo>
                    <a:pt x="457" y="0"/>
                  </a:lnTo>
                  <a:lnTo>
                    <a:pt x="914" y="21595"/>
                  </a:lnTo>
                  <a:close/>
                </a:path>
              </a:pathLst>
            </a:custGeom>
            <a:noFill/>
            <a:ln w="3175">
              <a:solidFill>
                <a:srgbClr val="E62E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5" name="Arc 1536"/>
            <p:cNvSpPr>
              <a:spLocks/>
            </p:cNvSpPr>
            <p:nvPr/>
          </p:nvSpPr>
          <p:spPr bwMode="auto">
            <a:xfrm>
              <a:off x="4655959" y="3389630"/>
              <a:ext cx="0" cy="44592"/>
            </a:xfrm>
            <a:custGeom>
              <a:avLst/>
              <a:gdLst>
                <a:gd name="T0" fmla="*/ 0 w 1271"/>
                <a:gd name="T1" fmla="*/ 2147483646 h 21600"/>
                <a:gd name="T2" fmla="*/ 0 w 1271"/>
                <a:gd name="T3" fmla="*/ 2147483646 h 21600"/>
                <a:gd name="T4" fmla="*/ 0 w 1271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71" h="21600" fill="none" extrusionOk="0">
                  <a:moveTo>
                    <a:pt x="1271" y="21591"/>
                  </a:moveTo>
                  <a:cubicBezTo>
                    <a:pt x="1063" y="21597"/>
                    <a:pt x="856" y="21599"/>
                    <a:pt x="649" y="21600"/>
                  </a:cubicBezTo>
                  <a:cubicBezTo>
                    <a:pt x="432" y="21600"/>
                    <a:pt x="216" y="21596"/>
                    <a:pt x="-1" y="21590"/>
                  </a:cubicBezTo>
                </a:path>
                <a:path w="1271" h="21600" stroke="0" extrusionOk="0">
                  <a:moveTo>
                    <a:pt x="1271" y="21591"/>
                  </a:moveTo>
                  <a:cubicBezTo>
                    <a:pt x="1063" y="21597"/>
                    <a:pt x="856" y="21599"/>
                    <a:pt x="649" y="21600"/>
                  </a:cubicBezTo>
                  <a:cubicBezTo>
                    <a:pt x="432" y="21600"/>
                    <a:pt x="216" y="21596"/>
                    <a:pt x="-1" y="21590"/>
                  </a:cubicBezTo>
                  <a:lnTo>
                    <a:pt x="649" y="0"/>
                  </a:lnTo>
                  <a:lnTo>
                    <a:pt x="1271" y="21591"/>
                  </a:lnTo>
                  <a:close/>
                </a:path>
              </a:pathLst>
            </a:custGeom>
            <a:noFill/>
            <a:ln w="28575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333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6" name="Arc 1538"/>
            <p:cNvSpPr>
              <a:spLocks/>
            </p:cNvSpPr>
            <p:nvPr/>
          </p:nvSpPr>
          <p:spPr bwMode="auto">
            <a:xfrm>
              <a:off x="5599601" y="2355528"/>
              <a:ext cx="7897" cy="40344"/>
            </a:xfrm>
            <a:custGeom>
              <a:avLst/>
              <a:gdLst>
                <a:gd name="T0" fmla="*/ 2147483646 w 1962"/>
                <a:gd name="T1" fmla="*/ 2147483646 h 21600"/>
                <a:gd name="T2" fmla="*/ 0 w 1962"/>
                <a:gd name="T3" fmla="*/ 2147483646 h 21600"/>
                <a:gd name="T4" fmla="*/ 2147483646 w 1962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62" h="21600" fill="none" extrusionOk="0">
                  <a:moveTo>
                    <a:pt x="1961" y="21577"/>
                  </a:moveTo>
                  <a:cubicBezTo>
                    <a:pt x="1635" y="21592"/>
                    <a:pt x="1308" y="21599"/>
                    <a:pt x="981" y="21600"/>
                  </a:cubicBezTo>
                  <a:cubicBezTo>
                    <a:pt x="653" y="21600"/>
                    <a:pt x="326" y="21592"/>
                    <a:pt x="0" y="21577"/>
                  </a:cubicBezTo>
                </a:path>
                <a:path w="1962" h="21600" stroke="0" extrusionOk="0">
                  <a:moveTo>
                    <a:pt x="1961" y="21577"/>
                  </a:moveTo>
                  <a:cubicBezTo>
                    <a:pt x="1635" y="21592"/>
                    <a:pt x="1308" y="21599"/>
                    <a:pt x="981" y="21600"/>
                  </a:cubicBezTo>
                  <a:cubicBezTo>
                    <a:pt x="653" y="21600"/>
                    <a:pt x="326" y="21592"/>
                    <a:pt x="0" y="21577"/>
                  </a:cubicBezTo>
                  <a:lnTo>
                    <a:pt x="981" y="0"/>
                  </a:lnTo>
                  <a:lnTo>
                    <a:pt x="1961" y="21577"/>
                  </a:lnTo>
                  <a:close/>
                </a:path>
              </a:pathLst>
            </a:custGeom>
            <a:noFill/>
            <a:ln w="3175">
              <a:solidFill>
                <a:srgbClr val="E62E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7" name="Arc 1540"/>
            <p:cNvSpPr>
              <a:spLocks/>
            </p:cNvSpPr>
            <p:nvPr/>
          </p:nvSpPr>
          <p:spPr bwMode="auto">
            <a:xfrm>
              <a:off x="6703150" y="1421226"/>
              <a:ext cx="13818" cy="38221"/>
            </a:xfrm>
            <a:custGeom>
              <a:avLst/>
              <a:gdLst>
                <a:gd name="T0" fmla="*/ 2147483646 w 3835"/>
                <a:gd name="T1" fmla="*/ 2147483646 h 21600"/>
                <a:gd name="T2" fmla="*/ 0 w 3835"/>
                <a:gd name="T3" fmla="*/ 2147483646 h 21600"/>
                <a:gd name="T4" fmla="*/ 2147483646 w 3835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835" h="21600" fill="none" extrusionOk="0">
                  <a:moveTo>
                    <a:pt x="3835" y="21518"/>
                  </a:moveTo>
                  <a:cubicBezTo>
                    <a:pt x="3210" y="21572"/>
                    <a:pt x="2584" y="21599"/>
                    <a:pt x="1958" y="21600"/>
                  </a:cubicBezTo>
                  <a:cubicBezTo>
                    <a:pt x="1304" y="21600"/>
                    <a:pt x="650" y="21570"/>
                    <a:pt x="-1" y="21511"/>
                  </a:cubicBezTo>
                </a:path>
                <a:path w="3835" h="21600" stroke="0" extrusionOk="0">
                  <a:moveTo>
                    <a:pt x="3835" y="21518"/>
                  </a:moveTo>
                  <a:cubicBezTo>
                    <a:pt x="3210" y="21572"/>
                    <a:pt x="2584" y="21599"/>
                    <a:pt x="1958" y="21600"/>
                  </a:cubicBezTo>
                  <a:cubicBezTo>
                    <a:pt x="1304" y="21600"/>
                    <a:pt x="650" y="21570"/>
                    <a:pt x="-1" y="21511"/>
                  </a:cubicBezTo>
                  <a:lnTo>
                    <a:pt x="1958" y="0"/>
                  </a:lnTo>
                  <a:lnTo>
                    <a:pt x="3835" y="21518"/>
                  </a:lnTo>
                  <a:close/>
                </a:path>
              </a:pathLst>
            </a:custGeom>
            <a:noFill/>
            <a:ln w="1270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333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5878" name="Group 28"/>
            <p:cNvGrpSpPr>
              <a:grpSpLocks/>
            </p:cNvGrpSpPr>
            <p:nvPr/>
          </p:nvGrpSpPr>
          <p:grpSpPr bwMode="auto">
            <a:xfrm>
              <a:off x="2405433" y="1060247"/>
              <a:ext cx="4777440" cy="4059968"/>
              <a:chOff x="1846" y="1229"/>
              <a:chExt cx="2420" cy="1912"/>
            </a:xfrm>
          </p:grpSpPr>
          <p:sp>
            <p:nvSpPr>
              <p:cNvPr id="35901" name="Arc 1533"/>
              <p:cNvSpPr>
                <a:spLocks/>
              </p:cNvSpPr>
              <p:nvPr/>
            </p:nvSpPr>
            <p:spPr bwMode="auto">
              <a:xfrm>
                <a:off x="1846" y="3059"/>
                <a:ext cx="46" cy="42"/>
              </a:xfrm>
              <a:custGeom>
                <a:avLst/>
                <a:gdLst>
                  <a:gd name="T0" fmla="*/ 0 w 43200"/>
                  <a:gd name="T1" fmla="*/ 0 h 43196"/>
                  <a:gd name="T2" fmla="*/ 0 w 43200"/>
                  <a:gd name="T3" fmla="*/ 0 h 43196"/>
                  <a:gd name="T4" fmla="*/ 0 w 43200"/>
                  <a:gd name="T5" fmla="*/ 0 h 4319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43196" fill="none" extrusionOk="0">
                    <a:moveTo>
                      <a:pt x="21187" y="43196"/>
                    </a:moveTo>
                    <a:cubicBezTo>
                      <a:pt x="9421" y="42971"/>
                      <a:pt x="0" y="33368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368"/>
                      <a:pt x="33778" y="42971"/>
                      <a:pt x="22012" y="43196"/>
                    </a:cubicBezTo>
                  </a:path>
                  <a:path w="43200" h="43196" stroke="0" extrusionOk="0">
                    <a:moveTo>
                      <a:pt x="21187" y="43196"/>
                    </a:moveTo>
                    <a:cubicBezTo>
                      <a:pt x="9421" y="42971"/>
                      <a:pt x="0" y="33368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368"/>
                      <a:pt x="33778" y="42971"/>
                      <a:pt x="22012" y="43196"/>
                    </a:cubicBezTo>
                    <a:lnTo>
                      <a:pt x="21600" y="21600"/>
                    </a:lnTo>
                    <a:lnTo>
                      <a:pt x="21187" y="43196"/>
                    </a:lnTo>
                    <a:close/>
                  </a:path>
                </a:pathLst>
              </a:custGeom>
              <a:noFill/>
              <a:ln w="28575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3333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2" name="Arc 1535"/>
              <p:cNvSpPr>
                <a:spLocks/>
              </p:cNvSpPr>
              <p:nvPr/>
            </p:nvSpPr>
            <p:spPr bwMode="auto">
              <a:xfrm>
                <a:off x="2405" y="2849"/>
                <a:ext cx="50" cy="42"/>
              </a:xfrm>
              <a:custGeom>
                <a:avLst/>
                <a:gdLst>
                  <a:gd name="T0" fmla="*/ 0 w 43200"/>
                  <a:gd name="T1" fmla="*/ 0 h 43195"/>
                  <a:gd name="T2" fmla="*/ 0 w 43200"/>
                  <a:gd name="T3" fmla="*/ 0 h 43195"/>
                  <a:gd name="T4" fmla="*/ 0 w 43200"/>
                  <a:gd name="T5" fmla="*/ 0 h 4319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43195" fill="none" extrusionOk="0">
                    <a:moveTo>
                      <a:pt x="21142" y="43195"/>
                    </a:moveTo>
                    <a:cubicBezTo>
                      <a:pt x="9394" y="42946"/>
                      <a:pt x="0" y="33351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351"/>
                      <a:pt x="33805" y="42946"/>
                      <a:pt x="22057" y="43195"/>
                    </a:cubicBezTo>
                  </a:path>
                  <a:path w="43200" h="43195" stroke="0" extrusionOk="0">
                    <a:moveTo>
                      <a:pt x="21142" y="43195"/>
                    </a:moveTo>
                    <a:cubicBezTo>
                      <a:pt x="9394" y="42946"/>
                      <a:pt x="0" y="33351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351"/>
                      <a:pt x="33805" y="42946"/>
                      <a:pt x="22057" y="43195"/>
                    </a:cubicBezTo>
                    <a:lnTo>
                      <a:pt x="21600" y="21600"/>
                    </a:lnTo>
                    <a:lnTo>
                      <a:pt x="21142" y="43195"/>
                    </a:lnTo>
                    <a:close/>
                  </a:path>
                </a:pathLst>
              </a:custGeom>
              <a:noFill/>
              <a:ln w="28575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3333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3" name="Arc 1537"/>
              <p:cNvSpPr>
                <a:spLocks/>
              </p:cNvSpPr>
              <p:nvPr/>
            </p:nvSpPr>
            <p:spPr bwMode="auto">
              <a:xfrm>
                <a:off x="2960" y="2307"/>
                <a:ext cx="50" cy="40"/>
              </a:xfrm>
              <a:custGeom>
                <a:avLst/>
                <a:gdLst>
                  <a:gd name="T0" fmla="*/ 0 w 43200"/>
                  <a:gd name="T1" fmla="*/ 0 h 43191"/>
                  <a:gd name="T2" fmla="*/ 0 w 43200"/>
                  <a:gd name="T3" fmla="*/ 0 h 43191"/>
                  <a:gd name="T4" fmla="*/ 0 w 43200"/>
                  <a:gd name="T5" fmla="*/ 0 h 4319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43191" fill="none" extrusionOk="0">
                    <a:moveTo>
                      <a:pt x="20950" y="43190"/>
                    </a:moveTo>
                    <a:cubicBezTo>
                      <a:pt x="9279" y="42839"/>
                      <a:pt x="0" y="3327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287"/>
                      <a:pt x="33904" y="42854"/>
                      <a:pt x="22222" y="43191"/>
                    </a:cubicBezTo>
                  </a:path>
                  <a:path w="43200" h="43191" stroke="0" extrusionOk="0">
                    <a:moveTo>
                      <a:pt x="20950" y="43190"/>
                    </a:moveTo>
                    <a:cubicBezTo>
                      <a:pt x="9279" y="42839"/>
                      <a:pt x="0" y="3327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287"/>
                      <a:pt x="33904" y="42854"/>
                      <a:pt x="22222" y="43191"/>
                    </a:cubicBezTo>
                    <a:lnTo>
                      <a:pt x="21600" y="21600"/>
                    </a:lnTo>
                    <a:lnTo>
                      <a:pt x="20950" y="43190"/>
                    </a:lnTo>
                    <a:close/>
                  </a:path>
                </a:pathLst>
              </a:custGeom>
              <a:noFill/>
              <a:ln w="28575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3333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4" name="Arc 1539"/>
              <p:cNvSpPr>
                <a:spLocks/>
              </p:cNvSpPr>
              <p:nvPr/>
            </p:nvSpPr>
            <p:spPr bwMode="auto">
              <a:xfrm>
                <a:off x="3442" y="1820"/>
                <a:ext cx="47" cy="38"/>
              </a:xfrm>
              <a:custGeom>
                <a:avLst/>
                <a:gdLst>
                  <a:gd name="T0" fmla="*/ 0 w 43200"/>
                  <a:gd name="T1" fmla="*/ 0 h 43178"/>
                  <a:gd name="T2" fmla="*/ 0 w 43200"/>
                  <a:gd name="T3" fmla="*/ 0 h 43178"/>
                  <a:gd name="T4" fmla="*/ 0 w 43200"/>
                  <a:gd name="T5" fmla="*/ 0 h 4317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43178" fill="none" extrusionOk="0">
                    <a:moveTo>
                      <a:pt x="20619" y="43177"/>
                    </a:moveTo>
                    <a:cubicBezTo>
                      <a:pt x="9083" y="42653"/>
                      <a:pt x="0" y="33147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147"/>
                      <a:pt x="34116" y="42653"/>
                      <a:pt x="22580" y="43177"/>
                    </a:cubicBezTo>
                  </a:path>
                  <a:path w="43200" h="43178" stroke="0" extrusionOk="0">
                    <a:moveTo>
                      <a:pt x="20619" y="43177"/>
                    </a:moveTo>
                    <a:cubicBezTo>
                      <a:pt x="9083" y="42653"/>
                      <a:pt x="0" y="33147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147"/>
                      <a:pt x="34116" y="42653"/>
                      <a:pt x="22580" y="43177"/>
                    </a:cubicBezTo>
                    <a:lnTo>
                      <a:pt x="21600" y="21600"/>
                    </a:lnTo>
                    <a:lnTo>
                      <a:pt x="20619" y="43177"/>
                    </a:lnTo>
                    <a:close/>
                  </a:path>
                </a:pathLst>
              </a:custGeom>
              <a:noFill/>
              <a:ln w="28575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3333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5" name="Arc 1541"/>
              <p:cNvSpPr>
                <a:spLocks/>
              </p:cNvSpPr>
              <p:nvPr/>
            </p:nvSpPr>
            <p:spPr bwMode="auto">
              <a:xfrm>
                <a:off x="4001" y="1379"/>
                <a:ext cx="50" cy="38"/>
              </a:xfrm>
              <a:custGeom>
                <a:avLst/>
                <a:gdLst>
                  <a:gd name="T0" fmla="*/ 0 w 43200"/>
                  <a:gd name="T1" fmla="*/ 0 h 43118"/>
                  <a:gd name="T2" fmla="*/ 0 w 43200"/>
                  <a:gd name="T3" fmla="*/ 0 h 43118"/>
                  <a:gd name="T4" fmla="*/ 0 w 43200"/>
                  <a:gd name="T5" fmla="*/ 0 h 4311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43118" fill="none" extrusionOk="0">
                    <a:moveTo>
                      <a:pt x="19641" y="43111"/>
                    </a:moveTo>
                    <a:cubicBezTo>
                      <a:pt x="8517" y="42098"/>
                      <a:pt x="0" y="3277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2801"/>
                      <a:pt x="34636" y="42144"/>
                      <a:pt x="23477" y="43118"/>
                    </a:cubicBezTo>
                  </a:path>
                  <a:path w="43200" h="43118" stroke="0" extrusionOk="0">
                    <a:moveTo>
                      <a:pt x="19641" y="43111"/>
                    </a:moveTo>
                    <a:cubicBezTo>
                      <a:pt x="8517" y="42098"/>
                      <a:pt x="0" y="3277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2801"/>
                      <a:pt x="34636" y="42144"/>
                      <a:pt x="23477" y="43118"/>
                    </a:cubicBezTo>
                    <a:lnTo>
                      <a:pt x="21600" y="21600"/>
                    </a:lnTo>
                    <a:lnTo>
                      <a:pt x="19641" y="43111"/>
                    </a:lnTo>
                    <a:close/>
                  </a:path>
                </a:pathLst>
              </a:custGeom>
              <a:noFill/>
              <a:ln w="28575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3333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6" name="Line 1542"/>
              <p:cNvSpPr>
                <a:spLocks noChangeShapeType="1"/>
              </p:cNvSpPr>
              <p:nvPr/>
            </p:nvSpPr>
            <p:spPr bwMode="auto">
              <a:xfrm flipV="1">
                <a:off x="1932" y="1229"/>
                <a:ext cx="2334" cy="1912"/>
              </a:xfrm>
              <a:prstGeom prst="line">
                <a:avLst/>
              </a:prstGeom>
              <a:noFill/>
              <a:ln w="28575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879" name="Group 29"/>
            <p:cNvGrpSpPr>
              <a:grpSpLocks/>
            </p:cNvGrpSpPr>
            <p:nvPr/>
          </p:nvGrpSpPr>
          <p:grpSpPr bwMode="auto">
            <a:xfrm>
              <a:off x="2405433" y="775728"/>
              <a:ext cx="4696500" cy="2887868"/>
              <a:chOff x="1846" y="1095"/>
              <a:chExt cx="2379" cy="1360"/>
            </a:xfrm>
          </p:grpSpPr>
          <p:sp>
            <p:nvSpPr>
              <p:cNvPr id="35890" name="Line 1543"/>
              <p:cNvSpPr>
                <a:spLocks noChangeShapeType="1"/>
              </p:cNvSpPr>
              <p:nvPr/>
            </p:nvSpPr>
            <p:spPr bwMode="auto">
              <a:xfrm>
                <a:off x="1846" y="2416"/>
                <a:ext cx="46" cy="39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1" name="Line 1544"/>
              <p:cNvSpPr>
                <a:spLocks noChangeShapeType="1"/>
              </p:cNvSpPr>
              <p:nvPr/>
            </p:nvSpPr>
            <p:spPr bwMode="auto">
              <a:xfrm flipH="1">
                <a:off x="1846" y="2416"/>
                <a:ext cx="46" cy="39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2" name="Line 1545"/>
              <p:cNvSpPr>
                <a:spLocks noChangeShapeType="1"/>
              </p:cNvSpPr>
              <p:nvPr/>
            </p:nvSpPr>
            <p:spPr bwMode="auto">
              <a:xfrm>
                <a:off x="2405" y="2007"/>
                <a:ext cx="50" cy="41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3" name="Line 1546"/>
              <p:cNvSpPr>
                <a:spLocks noChangeShapeType="1"/>
              </p:cNvSpPr>
              <p:nvPr/>
            </p:nvSpPr>
            <p:spPr bwMode="auto">
              <a:xfrm flipH="1">
                <a:off x="2405" y="2007"/>
                <a:ext cx="50" cy="41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4" name="Line 1547"/>
              <p:cNvSpPr>
                <a:spLocks noChangeShapeType="1"/>
              </p:cNvSpPr>
              <p:nvPr/>
            </p:nvSpPr>
            <p:spPr bwMode="auto">
              <a:xfrm>
                <a:off x="2960" y="1672"/>
                <a:ext cx="50" cy="40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5" name="Line 1548"/>
              <p:cNvSpPr>
                <a:spLocks noChangeShapeType="1"/>
              </p:cNvSpPr>
              <p:nvPr/>
            </p:nvSpPr>
            <p:spPr bwMode="auto">
              <a:xfrm flipH="1">
                <a:off x="2960" y="1672"/>
                <a:ext cx="50" cy="40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6" name="Line 1549"/>
              <p:cNvSpPr>
                <a:spLocks noChangeShapeType="1"/>
              </p:cNvSpPr>
              <p:nvPr/>
            </p:nvSpPr>
            <p:spPr bwMode="auto">
              <a:xfrm>
                <a:off x="3442" y="1452"/>
                <a:ext cx="47" cy="40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7" name="Line 1550"/>
              <p:cNvSpPr>
                <a:spLocks noChangeShapeType="1"/>
              </p:cNvSpPr>
              <p:nvPr/>
            </p:nvSpPr>
            <p:spPr bwMode="auto">
              <a:xfrm flipH="1">
                <a:off x="3442" y="1452"/>
                <a:ext cx="47" cy="40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8" name="Line 1551"/>
              <p:cNvSpPr>
                <a:spLocks noChangeShapeType="1"/>
              </p:cNvSpPr>
              <p:nvPr/>
            </p:nvSpPr>
            <p:spPr bwMode="auto">
              <a:xfrm>
                <a:off x="4001" y="1252"/>
                <a:ext cx="50" cy="43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9" name="Line 1552"/>
              <p:cNvSpPr>
                <a:spLocks noChangeShapeType="1"/>
              </p:cNvSpPr>
              <p:nvPr/>
            </p:nvSpPr>
            <p:spPr bwMode="auto">
              <a:xfrm flipH="1">
                <a:off x="4001" y="1252"/>
                <a:ext cx="50" cy="43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0" name="Line 1553"/>
              <p:cNvSpPr>
                <a:spLocks noChangeShapeType="1"/>
              </p:cNvSpPr>
              <p:nvPr/>
            </p:nvSpPr>
            <p:spPr bwMode="auto">
              <a:xfrm flipV="1">
                <a:off x="1870" y="1095"/>
                <a:ext cx="2355" cy="1270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880" name="Rectangle 31"/>
            <p:cNvSpPr>
              <a:spLocks noChangeArrowheads="1"/>
            </p:cNvSpPr>
            <p:nvPr/>
          </p:nvSpPr>
          <p:spPr bwMode="auto">
            <a:xfrm>
              <a:off x="4200833" y="5332554"/>
              <a:ext cx="1766243" cy="586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800" b="1">
                  <a:solidFill>
                    <a:srgbClr val="000000"/>
                  </a:solidFill>
                  <a:cs typeface="Arial" panose="020B0604020202020204" pitchFamily="34" charset="0"/>
                </a:rPr>
                <a:t>Log(Area)</a:t>
              </a:r>
              <a:endParaRPr lang="en-US" altLang="en-US" sz="2800" b="1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81" name="Rectangle 32"/>
            <p:cNvSpPr>
              <a:spLocks noChangeArrowheads="1"/>
            </p:cNvSpPr>
            <p:nvPr/>
          </p:nvSpPr>
          <p:spPr bwMode="auto">
            <a:xfrm rot="16200000">
              <a:off x="-522884" y="3148356"/>
              <a:ext cx="4379969" cy="528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800" b="1">
                  <a:solidFill>
                    <a:srgbClr val="000000"/>
                  </a:solidFill>
                  <a:cs typeface="Arial" panose="020B0604020202020204" pitchFamily="34" charset="0"/>
                </a:rPr>
                <a:t>Log(Species Richness)</a:t>
              </a:r>
              <a:endParaRPr lang="en-US" altLang="en-US" sz="2800" b="1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grpSp>
          <p:nvGrpSpPr>
            <p:cNvPr id="35882" name="Group 33"/>
            <p:cNvGrpSpPr>
              <a:grpSpLocks/>
            </p:cNvGrpSpPr>
            <p:nvPr/>
          </p:nvGrpSpPr>
          <p:grpSpPr bwMode="auto">
            <a:xfrm>
              <a:off x="5897698" y="4292081"/>
              <a:ext cx="134242" cy="127405"/>
              <a:chOff x="1918" y="2531"/>
              <a:chExt cx="21" cy="21"/>
            </a:xfrm>
          </p:grpSpPr>
          <p:sp>
            <p:nvSpPr>
              <p:cNvPr id="35888" name="Line 1558"/>
              <p:cNvSpPr>
                <a:spLocks noChangeShapeType="1"/>
              </p:cNvSpPr>
              <p:nvPr/>
            </p:nvSpPr>
            <p:spPr bwMode="auto">
              <a:xfrm>
                <a:off x="1918" y="2531"/>
                <a:ext cx="21" cy="21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89" name="Line 1559"/>
              <p:cNvSpPr>
                <a:spLocks noChangeShapeType="1"/>
              </p:cNvSpPr>
              <p:nvPr/>
            </p:nvSpPr>
            <p:spPr bwMode="auto">
              <a:xfrm flipH="1">
                <a:off x="1918" y="2531"/>
                <a:ext cx="21" cy="21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883" name="Rectangle 34"/>
            <p:cNvSpPr>
              <a:spLocks noChangeArrowheads="1"/>
            </p:cNvSpPr>
            <p:nvPr/>
          </p:nvSpPr>
          <p:spPr bwMode="auto">
            <a:xfrm>
              <a:off x="6108931" y="4232626"/>
              <a:ext cx="821709" cy="251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solidFill>
                    <a:srgbClr val="000000"/>
                  </a:solidFill>
                  <a:cs typeface="Arial" panose="020B0604020202020204" pitchFamily="34" charset="0"/>
                </a:rPr>
                <a:t>Uninvaded</a:t>
              </a:r>
              <a:endParaRPr lang="en-US" altLang="en-US" sz="12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84" name="Arc 1561"/>
            <p:cNvSpPr>
              <a:spLocks/>
            </p:cNvSpPr>
            <p:nvPr/>
          </p:nvSpPr>
          <p:spPr bwMode="auto">
            <a:xfrm>
              <a:off x="5891775" y="4680665"/>
              <a:ext cx="3948" cy="36099"/>
            </a:xfrm>
            <a:custGeom>
              <a:avLst/>
              <a:gdLst>
                <a:gd name="T0" fmla="*/ 2147483646 w 1196"/>
                <a:gd name="T1" fmla="*/ 2147483646 h 21600"/>
                <a:gd name="T2" fmla="*/ 0 w 1196"/>
                <a:gd name="T3" fmla="*/ 2147483646 h 21600"/>
                <a:gd name="T4" fmla="*/ 2147483646 w 1196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96" h="21600" fill="none" extrusionOk="0">
                  <a:moveTo>
                    <a:pt x="1195" y="21591"/>
                  </a:moveTo>
                  <a:cubicBezTo>
                    <a:pt x="996" y="21597"/>
                    <a:pt x="797" y="21599"/>
                    <a:pt x="598" y="21600"/>
                  </a:cubicBezTo>
                  <a:cubicBezTo>
                    <a:pt x="398" y="21600"/>
                    <a:pt x="199" y="21597"/>
                    <a:pt x="0" y="21591"/>
                  </a:cubicBezTo>
                </a:path>
                <a:path w="1196" h="21600" stroke="0" extrusionOk="0">
                  <a:moveTo>
                    <a:pt x="1195" y="21591"/>
                  </a:moveTo>
                  <a:cubicBezTo>
                    <a:pt x="996" y="21597"/>
                    <a:pt x="797" y="21599"/>
                    <a:pt x="598" y="21600"/>
                  </a:cubicBezTo>
                  <a:cubicBezTo>
                    <a:pt x="398" y="21600"/>
                    <a:pt x="199" y="21597"/>
                    <a:pt x="0" y="21591"/>
                  </a:cubicBezTo>
                  <a:lnTo>
                    <a:pt x="598" y="0"/>
                  </a:lnTo>
                  <a:lnTo>
                    <a:pt x="1195" y="21591"/>
                  </a:lnTo>
                  <a:close/>
                </a:path>
              </a:pathLst>
            </a:custGeom>
            <a:noFill/>
            <a:ln w="9525">
              <a:solidFill>
                <a:srgbClr val="E62E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85" name="Arc 1562"/>
            <p:cNvSpPr>
              <a:spLocks/>
            </p:cNvSpPr>
            <p:nvPr/>
          </p:nvSpPr>
          <p:spPr bwMode="auto">
            <a:xfrm>
              <a:off x="5897698" y="4659431"/>
              <a:ext cx="134242" cy="125282"/>
            </a:xfrm>
            <a:custGeom>
              <a:avLst/>
              <a:gdLst>
                <a:gd name="T0" fmla="*/ 2147483646 w 43200"/>
                <a:gd name="T1" fmla="*/ 2147483646 h 43192"/>
                <a:gd name="T2" fmla="*/ 2147483646 w 43200"/>
                <a:gd name="T3" fmla="*/ 2147483646 h 43192"/>
                <a:gd name="T4" fmla="*/ 2147483646 w 43200"/>
                <a:gd name="T5" fmla="*/ 2147483646 h 4319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00" h="43192" fill="none" extrusionOk="0">
                  <a:moveTo>
                    <a:pt x="21002" y="43191"/>
                  </a:moveTo>
                  <a:cubicBezTo>
                    <a:pt x="9310" y="42867"/>
                    <a:pt x="0" y="3329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296"/>
                    <a:pt x="33889" y="42867"/>
                    <a:pt x="22197" y="43191"/>
                  </a:cubicBezTo>
                </a:path>
                <a:path w="43200" h="43192" stroke="0" extrusionOk="0">
                  <a:moveTo>
                    <a:pt x="21002" y="43191"/>
                  </a:moveTo>
                  <a:cubicBezTo>
                    <a:pt x="9310" y="42867"/>
                    <a:pt x="0" y="3329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296"/>
                    <a:pt x="33889" y="42867"/>
                    <a:pt x="22197" y="43191"/>
                  </a:cubicBezTo>
                  <a:lnTo>
                    <a:pt x="21600" y="21600"/>
                  </a:lnTo>
                  <a:lnTo>
                    <a:pt x="21002" y="43191"/>
                  </a:lnTo>
                  <a:close/>
                </a:path>
              </a:pathLst>
            </a:custGeom>
            <a:noFill/>
            <a:ln w="28575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86" name="Rectangle 37"/>
            <p:cNvSpPr>
              <a:spLocks noChangeArrowheads="1"/>
            </p:cNvSpPr>
            <p:nvPr/>
          </p:nvSpPr>
          <p:spPr bwMode="auto">
            <a:xfrm>
              <a:off x="6108931" y="4597853"/>
              <a:ext cx="605470" cy="251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solidFill>
                    <a:srgbClr val="000000"/>
                  </a:solidFill>
                  <a:cs typeface="Arial" panose="020B0604020202020204" pitchFamily="34" charset="0"/>
                </a:rPr>
                <a:t>Invaded</a:t>
              </a:r>
              <a:endParaRPr lang="en-US" altLang="en-US" sz="12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87" name="Text Box 1564"/>
            <p:cNvSpPr txBox="1">
              <a:spLocks noChangeArrowheads="1"/>
            </p:cNvSpPr>
            <p:nvPr/>
          </p:nvSpPr>
          <p:spPr bwMode="auto">
            <a:xfrm>
              <a:off x="2385689" y="737487"/>
              <a:ext cx="2282114" cy="6282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57150" algn="ctr">
                  <a:solidFill>
                    <a:srgbClr val="1C1C1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solidFill>
                    <a:srgbClr val="333333"/>
                  </a:solidFill>
                  <a:cs typeface="Arial" panose="020B0604020202020204" pitchFamily="34" charset="0"/>
                </a:rPr>
                <a:t>R</a:t>
              </a:r>
              <a:r>
                <a:rPr lang="en-US" altLang="en-US" sz="1200" baseline="30000">
                  <a:solidFill>
                    <a:srgbClr val="333333"/>
                  </a:solidFill>
                  <a:cs typeface="Arial" panose="020B0604020202020204" pitchFamily="34" charset="0"/>
                </a:rPr>
                <a:t>2</a:t>
              </a:r>
              <a:r>
                <a:rPr lang="en-US" altLang="en-US" sz="1200">
                  <a:solidFill>
                    <a:srgbClr val="333333"/>
                  </a:solidFill>
                  <a:cs typeface="Arial" panose="020B0604020202020204" pitchFamily="34" charset="0"/>
                </a:rPr>
                <a:t>=0.995, P&lt;0.001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solidFill>
                    <a:srgbClr val="333333"/>
                  </a:solidFill>
                  <a:cs typeface="Arial" panose="020B0604020202020204" pitchFamily="34" charset="0"/>
                </a:rPr>
                <a:t>R</a:t>
              </a:r>
              <a:r>
                <a:rPr lang="en-US" altLang="en-US" sz="1200" baseline="30000">
                  <a:solidFill>
                    <a:srgbClr val="333333"/>
                  </a:solidFill>
                  <a:cs typeface="Arial" panose="020B0604020202020204" pitchFamily="34" charset="0"/>
                </a:rPr>
                <a:t>2</a:t>
              </a:r>
              <a:r>
                <a:rPr lang="en-US" altLang="en-US" sz="1200">
                  <a:solidFill>
                    <a:srgbClr val="333333"/>
                  </a:solidFill>
                  <a:cs typeface="Arial" panose="020B0604020202020204" pitchFamily="34" charset="0"/>
                </a:rPr>
                <a:t>=0.978, P=0.001</a:t>
              </a:r>
            </a:p>
          </p:txBody>
        </p:sp>
      </p:grpSp>
      <p:pic>
        <p:nvPicPr>
          <p:cNvPr id="69" name="Picture 8" descr="IMG_1076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19325" y="4614863"/>
            <a:ext cx="1563688" cy="1524000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1" descr="IMG_4145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82014" y="4781551"/>
            <a:ext cx="1925637" cy="1357313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849" name="Group 69"/>
          <p:cNvGrpSpPr>
            <a:grpSpLocks/>
          </p:cNvGrpSpPr>
          <p:nvPr/>
        </p:nvGrpSpPr>
        <p:grpSpPr bwMode="auto">
          <a:xfrm>
            <a:off x="3970338" y="5403850"/>
            <a:ext cx="4449762" cy="1328738"/>
            <a:chOff x="4314825" y="4986020"/>
            <a:chExt cx="4829175" cy="1719262"/>
          </a:xfrm>
        </p:grpSpPr>
        <p:pic>
          <p:nvPicPr>
            <p:cNvPr id="35852" name="Picture 2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4825" y="4986020"/>
              <a:ext cx="4829175" cy="1390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5853" name="Picture 3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5152" y="6486207"/>
              <a:ext cx="3533775" cy="219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5850" name="TextBox 1"/>
          <p:cNvSpPr txBox="1">
            <a:spLocks noChangeArrowheads="1"/>
          </p:cNvSpPr>
          <p:nvPr/>
        </p:nvSpPr>
        <p:spPr bwMode="auto">
          <a:xfrm>
            <a:off x="3511551" y="93664"/>
            <a:ext cx="53133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Scale-dependence of invasive species impacts</a:t>
            </a:r>
          </a:p>
        </p:txBody>
      </p:sp>
    </p:spTree>
    <p:extLst>
      <p:ext uri="{BB962C8B-B14F-4D97-AF65-F5344CB8AC3E}">
        <p14:creationId xmlns:p14="http://schemas.microsoft.com/office/powerpoint/2010/main" val="343696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5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5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E741BD-5AC2-4FF6-B52B-BB6ED5A2D2C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373" y="267073"/>
            <a:ext cx="7079040" cy="61243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8B9892-EA48-4603-B06E-E1761DE99719}"/>
              </a:ext>
            </a:extLst>
          </p:cNvPr>
          <p:cNvSpPr txBox="1"/>
          <p:nvPr/>
        </p:nvSpPr>
        <p:spPr>
          <a:xfrm>
            <a:off x="8169897" y="6488668"/>
            <a:ext cx="1980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Horvath et al. 2019</a:t>
            </a:r>
          </a:p>
        </p:txBody>
      </p:sp>
    </p:spTree>
    <p:extLst>
      <p:ext uri="{BB962C8B-B14F-4D97-AF65-F5344CB8AC3E}">
        <p14:creationId xmlns:p14="http://schemas.microsoft.com/office/powerpoint/2010/main" val="134116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447" y="3634220"/>
            <a:ext cx="1886824" cy="4600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265" y="4775852"/>
            <a:ext cx="2224005" cy="14219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1054" y="3460749"/>
            <a:ext cx="2272010" cy="258096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71639" y="20310"/>
            <a:ext cx="30726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/>
              <a:t>Process</a:t>
            </a:r>
            <a:r>
              <a:rPr lang="en-US" sz="3200" dirty="0" err="1">
                <a:sym typeface="Wingdings" panose="05000000000000000000" pitchFamily="2" charset="2"/>
              </a:rPr>
              <a:t>Pattern</a:t>
            </a:r>
            <a:endParaRPr lang="en-US" sz="3200" dirty="0">
              <a:sym typeface="Wingdings" panose="05000000000000000000" pitchFamily="2" charset="2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447935" y="78026"/>
            <a:ext cx="30726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 smtClean="0"/>
              <a:t>Pattern</a:t>
            </a:r>
            <a:r>
              <a:rPr lang="en-US" sz="3200" dirty="0" err="1" smtClean="0">
                <a:sym typeface="Wingdings" panose="05000000000000000000" pitchFamily="2" charset="2"/>
              </a:rPr>
              <a:t>Process</a:t>
            </a:r>
            <a:endParaRPr lang="en-US" sz="3200" dirty="0">
              <a:sym typeface="Wingdings" panose="05000000000000000000" pitchFamily="2" charset="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639" y="847321"/>
            <a:ext cx="3136690" cy="21053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28558" y="847321"/>
            <a:ext cx="4264495" cy="2540024"/>
          </a:xfrm>
          <a:prstGeom prst="rect">
            <a:avLst/>
          </a:prstGeom>
        </p:spPr>
      </p:pic>
      <p:pic>
        <p:nvPicPr>
          <p:cNvPr id="17" name="Picture 3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8307" y="3864252"/>
            <a:ext cx="3415658" cy="2563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461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6290AA-4318-4492-B92F-5D9EF87233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6169" y="389352"/>
            <a:ext cx="6802538" cy="53704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1802CB-5A6A-4074-BF20-B8063A2210AE}"/>
              </a:ext>
            </a:extLst>
          </p:cNvPr>
          <p:cNvSpPr txBox="1"/>
          <p:nvPr/>
        </p:nvSpPr>
        <p:spPr>
          <a:xfrm>
            <a:off x="8019068" y="6304002"/>
            <a:ext cx="1980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Horvath et al. 2019</a:t>
            </a:r>
          </a:p>
        </p:txBody>
      </p:sp>
    </p:spTree>
    <p:extLst>
      <p:ext uri="{BB962C8B-B14F-4D97-AF65-F5344CB8AC3E}">
        <p14:creationId xmlns:p14="http://schemas.microsoft.com/office/powerpoint/2010/main" val="55509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6062"/>
          <a:stretch/>
        </p:blipFill>
        <p:spPr>
          <a:xfrm>
            <a:off x="596630" y="190426"/>
            <a:ext cx="6668219" cy="13487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6240" y="1539220"/>
            <a:ext cx="6378812" cy="46863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57125" y="6133782"/>
            <a:ext cx="21631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Graham and Blake 2001</a:t>
            </a:r>
          </a:p>
        </p:txBody>
      </p:sp>
    </p:spTree>
    <p:extLst>
      <p:ext uri="{BB962C8B-B14F-4D97-AF65-F5344CB8AC3E}">
        <p14:creationId xmlns:p14="http://schemas.microsoft.com/office/powerpoint/2010/main" val="259147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0" y="2387618"/>
            <a:ext cx="755650" cy="24352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36675" y="109407"/>
            <a:ext cx="840799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Scale and Diversity: An example….</a:t>
            </a:r>
          </a:p>
          <a:p>
            <a:endParaRPr lang="en-US" sz="3200" b="1" dirty="0">
              <a:solidFill>
                <a:srgbClr val="C00000"/>
              </a:solidFill>
            </a:endParaRPr>
          </a:p>
          <a:p>
            <a:r>
              <a:rPr lang="en-US" sz="3200" b="1" dirty="0" smtClean="0">
                <a:solidFill>
                  <a:srgbClr val="C00000"/>
                </a:solidFill>
              </a:rPr>
              <a:t>Germany</a:t>
            </a:r>
            <a:r>
              <a:rPr lang="en-US" sz="3200" b="1" dirty="0" smtClean="0"/>
              <a:t> </a:t>
            </a:r>
            <a:r>
              <a:rPr lang="en-US" sz="3200" b="1" dirty="0"/>
              <a:t>vs. </a:t>
            </a:r>
            <a:r>
              <a:rPr lang="en-US" sz="3200" b="1" dirty="0">
                <a:solidFill>
                  <a:srgbClr val="002060"/>
                </a:solidFill>
              </a:rPr>
              <a:t>USA</a:t>
            </a:r>
          </a:p>
          <a:p>
            <a:r>
              <a:rPr lang="en-US" sz="3200" b="1" dirty="0"/>
              <a:t>						….in BEER!!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9570" y="2529839"/>
            <a:ext cx="9983615" cy="1754326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Leipzig has good beer….</a:t>
            </a:r>
            <a:r>
              <a:rPr lang="en-US" sz="36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 its diversity </a:t>
            </a:r>
            <a:r>
              <a:rPr lang="en-US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low</a:t>
            </a:r>
          </a:p>
          <a:p>
            <a:endParaRPr lang="en-US" sz="3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en-US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-iDiv visitor from the U.S. </a:t>
            </a:r>
            <a:endParaRPr lang="en-US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9661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4910" y="1358350"/>
            <a:ext cx="4072882" cy="4072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8974" y="1282871"/>
            <a:ext cx="5917858" cy="4111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271" y="1875723"/>
            <a:ext cx="5202280" cy="34727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75835" y="165529"/>
            <a:ext cx="62802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German beer is lower in diversity than the U.S…..Really?  </a:t>
            </a:r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68446" y="648899"/>
            <a:ext cx="8293859" cy="5593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8353" y="648899"/>
            <a:ext cx="4371561" cy="262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://www.montpelierliquors.com/images/brooklynbrewery.jp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0751" y="874137"/>
            <a:ext cx="3967488" cy="248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64801" y="4147451"/>
            <a:ext cx="3997504" cy="195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8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83674" y="4118107"/>
            <a:ext cx="3219148" cy="1752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4811" y="984739"/>
            <a:ext cx="12303349" cy="483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6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02741" y="1354033"/>
            <a:ext cx="6251465" cy="43439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313" b="13163"/>
          <a:stretch/>
        </p:blipFill>
        <p:spPr>
          <a:xfrm>
            <a:off x="1776920" y="659005"/>
            <a:ext cx="3791963" cy="50219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5" t="13027" r="-6103" b="1550"/>
          <a:stretch/>
        </p:blipFill>
        <p:spPr>
          <a:xfrm>
            <a:off x="5943567" y="972262"/>
            <a:ext cx="5083627" cy="45846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32770" y="180343"/>
            <a:ext cx="483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Need a fair comparison---rarefaction</a:t>
            </a:r>
          </a:p>
        </p:txBody>
      </p:sp>
    </p:spTree>
    <p:extLst>
      <p:ext uri="{BB962C8B-B14F-4D97-AF65-F5344CB8AC3E}">
        <p14:creationId xmlns:p14="http://schemas.microsoft.com/office/powerpoint/2010/main" val="331919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2292" y="998795"/>
            <a:ext cx="4737566" cy="2664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2824" y="3719915"/>
            <a:ext cx="3741161" cy="28058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69756" y="164454"/>
            <a:ext cx="8248281" cy="52322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Leipzig has good beer….but </a:t>
            </a:r>
            <a:r>
              <a:rPr lang="en-US" sz="2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diversity</a:t>
            </a:r>
            <a:r>
              <a:rPr lang="en-US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low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9248970" y="1236482"/>
            <a:ext cx="2470825" cy="36071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8826128" y="2331235"/>
            <a:ext cx="3011635" cy="32110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324" t="13027" r="-6103" b="50713"/>
          <a:stretch/>
        </p:blipFill>
        <p:spPr>
          <a:xfrm>
            <a:off x="5457326" y="1630764"/>
            <a:ext cx="3562083" cy="409718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6221" y="2032751"/>
            <a:ext cx="449507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Grain</a:t>
            </a:r>
            <a:r>
              <a:rPr lang="en-US" sz="2400" b="1" dirty="0" smtClean="0"/>
              <a:t>—</a:t>
            </a:r>
          </a:p>
          <a:p>
            <a:r>
              <a:rPr lang="en-US" sz="2400" b="1" dirty="0"/>
              <a:t>	</a:t>
            </a:r>
            <a:r>
              <a:rPr lang="en-US" sz="2400" b="1" dirty="0" smtClean="0"/>
              <a:t>what is the scale in which 	data are aggregated?</a:t>
            </a:r>
          </a:p>
          <a:p>
            <a:endParaRPr lang="en-US" sz="2400" b="1" dirty="0" smtClean="0"/>
          </a:p>
          <a:p>
            <a:endParaRPr lang="en-US" sz="2400" b="1" dirty="0"/>
          </a:p>
          <a:p>
            <a:r>
              <a:rPr lang="en-US" sz="3200" b="1" dirty="0" smtClean="0">
                <a:solidFill>
                  <a:srgbClr val="0070C0"/>
                </a:solidFill>
              </a:rPr>
              <a:t>Extent</a:t>
            </a:r>
            <a:r>
              <a:rPr lang="en-US" sz="2400" b="1" dirty="0" smtClean="0"/>
              <a:t>—</a:t>
            </a:r>
          </a:p>
          <a:p>
            <a:r>
              <a:rPr lang="en-US" sz="2400" b="1" dirty="0"/>
              <a:t>	</a:t>
            </a:r>
            <a:r>
              <a:rPr lang="en-US" sz="2400" b="1" dirty="0" smtClean="0"/>
              <a:t>What is the scale of 	comparison?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5383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313" b="13163"/>
          <a:stretch/>
        </p:blipFill>
        <p:spPr>
          <a:xfrm>
            <a:off x="827210" y="662491"/>
            <a:ext cx="4536830" cy="600842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827210" y="1768234"/>
            <a:ext cx="4259679" cy="4902681"/>
          </a:xfrm>
          <a:prstGeom prst="ellipse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383191" y="3048807"/>
            <a:ext cx="1307621" cy="1602537"/>
          </a:xfrm>
          <a:prstGeom prst="ellipse">
            <a:avLst/>
          </a:prstGeom>
          <a:solidFill>
            <a:srgbClr val="00B0F0">
              <a:alpha val="4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80" t="13027" r="-6103" b="1550"/>
          <a:stretch/>
        </p:blipFill>
        <p:spPr>
          <a:xfrm>
            <a:off x="6696075" y="640301"/>
            <a:ext cx="5390418" cy="5907538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1722675" y="3665325"/>
            <a:ext cx="314326" cy="369499"/>
          </a:xfrm>
          <a:prstGeom prst="ellipse">
            <a:avLst/>
          </a:prstGeom>
          <a:solidFill>
            <a:srgbClr val="00206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218218" y="2432287"/>
            <a:ext cx="1307621" cy="1602537"/>
          </a:xfrm>
          <a:prstGeom prst="ellipse">
            <a:avLst/>
          </a:prstGeom>
          <a:solidFill>
            <a:srgbClr val="00B0F0">
              <a:alpha val="4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807887" y="3016457"/>
            <a:ext cx="314326" cy="369499"/>
          </a:xfrm>
          <a:prstGeom prst="ellipse">
            <a:avLst/>
          </a:prstGeom>
          <a:solidFill>
            <a:srgbClr val="00206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881266" y="4651344"/>
            <a:ext cx="1307621" cy="1602537"/>
          </a:xfrm>
          <a:prstGeom prst="ellipse">
            <a:avLst/>
          </a:prstGeom>
          <a:solidFill>
            <a:srgbClr val="00B0F0">
              <a:alpha val="4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377913" y="5391686"/>
            <a:ext cx="314326" cy="369499"/>
          </a:xfrm>
          <a:prstGeom prst="ellipse">
            <a:avLst/>
          </a:prstGeom>
          <a:solidFill>
            <a:srgbClr val="00206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256585" y="1213984"/>
            <a:ext cx="4259679" cy="4902681"/>
          </a:xfrm>
          <a:prstGeom prst="ellipse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812566" y="2494557"/>
            <a:ext cx="1307621" cy="1602537"/>
          </a:xfrm>
          <a:prstGeom prst="ellipse">
            <a:avLst/>
          </a:prstGeom>
          <a:solidFill>
            <a:srgbClr val="00B0F0">
              <a:alpha val="4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152050" y="3111075"/>
            <a:ext cx="314326" cy="369499"/>
          </a:xfrm>
          <a:prstGeom prst="ellipse">
            <a:avLst/>
          </a:prstGeom>
          <a:solidFill>
            <a:srgbClr val="00206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9647593" y="1878037"/>
            <a:ext cx="1307621" cy="1602537"/>
          </a:xfrm>
          <a:prstGeom prst="ellipse">
            <a:avLst/>
          </a:prstGeom>
          <a:solidFill>
            <a:srgbClr val="00B0F0">
              <a:alpha val="4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0237262" y="2462207"/>
            <a:ext cx="314326" cy="369499"/>
          </a:xfrm>
          <a:prstGeom prst="ellipse">
            <a:avLst/>
          </a:prstGeom>
          <a:solidFill>
            <a:srgbClr val="00206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310641" y="4097094"/>
            <a:ext cx="1307621" cy="1602537"/>
          </a:xfrm>
          <a:prstGeom prst="ellipse">
            <a:avLst/>
          </a:prstGeom>
          <a:solidFill>
            <a:srgbClr val="00B0F0">
              <a:alpha val="4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807288" y="4837436"/>
            <a:ext cx="314326" cy="369499"/>
          </a:xfrm>
          <a:prstGeom prst="ellipse">
            <a:avLst/>
          </a:prstGeom>
          <a:solidFill>
            <a:srgbClr val="00206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501286" y="2309124"/>
            <a:ext cx="100514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Grain</a:t>
            </a:r>
          </a:p>
          <a:p>
            <a:endParaRPr lang="en-US" sz="2400" b="1" dirty="0"/>
          </a:p>
          <a:p>
            <a:endParaRPr lang="en-US" sz="2400" b="1" dirty="0" smtClean="0"/>
          </a:p>
          <a:p>
            <a:r>
              <a:rPr lang="en-US" sz="2400" b="1" dirty="0" smtClean="0"/>
              <a:t>Extent</a:t>
            </a:r>
            <a:endParaRPr lang="en-US" sz="2400" b="1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3997390" y="3826934"/>
            <a:ext cx="1765235" cy="10359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6" idx="2"/>
          </p:cNvCxnSpPr>
          <p:nvPr/>
        </p:nvCxnSpPr>
        <p:spPr>
          <a:xfrm>
            <a:off x="6203013" y="3864737"/>
            <a:ext cx="3107628" cy="10336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5016539" y="3841597"/>
            <a:ext cx="815878" cy="9726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133221" y="3884267"/>
            <a:ext cx="1284875" cy="7670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012495" y="2623609"/>
            <a:ext cx="1596895" cy="5189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199059" y="2659831"/>
            <a:ext cx="1952991" cy="5505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503839" y="2757396"/>
            <a:ext cx="1190590" cy="76928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5995233" y="2776926"/>
            <a:ext cx="1759815" cy="65302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804063" y="58720"/>
            <a:ext cx="800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Biodiversity is fundamentally scale (grain, extent) dependent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6780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3352803" y="914400"/>
            <a:ext cx="48638" cy="40758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H="1">
            <a:off x="3401442" y="4990290"/>
            <a:ext cx="67775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721125" y="4990290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Pub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15657" y="828687"/>
            <a:ext cx="47641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3.5</a:t>
            </a:r>
          </a:p>
          <a:p>
            <a:endParaRPr lang="en-US" dirty="0"/>
          </a:p>
          <a:p>
            <a:r>
              <a:rPr lang="en-US" dirty="0"/>
              <a:t>3.0</a:t>
            </a:r>
          </a:p>
          <a:p>
            <a:endParaRPr lang="en-US" dirty="0"/>
          </a:p>
          <a:p>
            <a:r>
              <a:rPr lang="en-US" dirty="0"/>
              <a:t>2.5</a:t>
            </a:r>
          </a:p>
          <a:p>
            <a:endParaRPr lang="en-US" dirty="0"/>
          </a:p>
          <a:p>
            <a:r>
              <a:rPr lang="en-US" dirty="0"/>
              <a:t>2.0</a:t>
            </a:r>
          </a:p>
          <a:p>
            <a:endParaRPr lang="en-US" dirty="0"/>
          </a:p>
          <a:p>
            <a:r>
              <a:rPr lang="en-US" dirty="0"/>
              <a:t>1.5</a:t>
            </a:r>
          </a:p>
          <a:p>
            <a:endParaRPr lang="en-US" dirty="0"/>
          </a:p>
          <a:p>
            <a:r>
              <a:rPr lang="en-US" dirty="0"/>
              <a:t>1.0</a:t>
            </a:r>
          </a:p>
          <a:p>
            <a:endParaRPr lang="en-US" dirty="0"/>
          </a:p>
          <a:p>
            <a:r>
              <a:rPr lang="en-US" dirty="0"/>
              <a:t>0.5</a:t>
            </a:r>
          </a:p>
          <a:p>
            <a:endParaRPr lang="en-US" dirty="0"/>
          </a:p>
          <a:p>
            <a:r>
              <a:rPr lang="en-US" dirty="0"/>
              <a:t>0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3902" y="4297218"/>
            <a:ext cx="409783" cy="26227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9272" y="3994936"/>
            <a:ext cx="378470" cy="21296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5649" y="3062340"/>
            <a:ext cx="409783" cy="26227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5648" y="3348973"/>
            <a:ext cx="409783" cy="23058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976745" y="4973255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City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0378" y="3928957"/>
            <a:ext cx="409783" cy="26227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935" y="3617197"/>
            <a:ext cx="378470" cy="21296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145694" y="5005245"/>
            <a:ext cx="676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State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351568" y="4973256"/>
            <a:ext cx="1537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Country 	</a:t>
            </a:r>
            <a:r>
              <a:rPr lang="en-US" b="1" dirty="0" smtClean="0"/>
              <a:t> (</a:t>
            </a:r>
            <a:r>
              <a:rPr lang="en-US" b="1" dirty="0"/>
              <a:t>rarefied)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5779" y="1528514"/>
            <a:ext cx="409783" cy="26227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092" y="2420082"/>
            <a:ext cx="378470" cy="21296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5309" y="829927"/>
            <a:ext cx="378470" cy="212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75147" y="5939538"/>
            <a:ext cx="4613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Scale of observation (grain/extent)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655980" y="2618523"/>
            <a:ext cx="3562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Log Number of beer types </a:t>
            </a:r>
            <a:endParaRPr lang="en-US" sz="2400" b="1" dirty="0"/>
          </a:p>
        </p:txBody>
      </p:sp>
      <p:sp>
        <p:nvSpPr>
          <p:cNvPr id="2" name="Rectangle 1"/>
          <p:cNvSpPr/>
          <p:nvPr/>
        </p:nvSpPr>
        <p:spPr>
          <a:xfrm>
            <a:off x="9250476" y="5011356"/>
            <a:ext cx="946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Country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9652" y="1473691"/>
            <a:ext cx="409783" cy="26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88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9" grpId="0"/>
      <p:bldP spid="32" grpId="0"/>
      <p:bldP spid="33" grpId="0"/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565" y="706314"/>
            <a:ext cx="3600994" cy="275207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7180" y="611851"/>
            <a:ext cx="4646227" cy="274892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71958" y="-22223"/>
            <a:ext cx="530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Can’t we just correct for area?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910" y="2044381"/>
            <a:ext cx="5713193" cy="427938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7118" y="1576363"/>
            <a:ext cx="5850198" cy="4287168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3049682" y="3792500"/>
            <a:ext cx="6053311" cy="3038018"/>
            <a:chOff x="5986289" y="3671247"/>
            <a:chExt cx="6053311" cy="3038018"/>
          </a:xfrm>
          <a:noFill/>
        </p:grpSpPr>
        <p:cxnSp>
          <p:nvCxnSpPr>
            <p:cNvPr id="6" name="Straight Connector 5"/>
            <p:cNvCxnSpPr/>
            <p:nvPr/>
          </p:nvCxnSpPr>
          <p:spPr>
            <a:xfrm flipH="1" flipV="1">
              <a:off x="6464060" y="5527915"/>
              <a:ext cx="25880" cy="757578"/>
            </a:xfrm>
            <a:prstGeom prst="line">
              <a:avLst/>
            </a:prstGeom>
            <a:grpFill/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6533072" y="4587635"/>
              <a:ext cx="388188" cy="785004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480886" y="3672297"/>
              <a:ext cx="1190445" cy="923330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Number of species per area</a:t>
              </a: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6337180" y="4040579"/>
              <a:ext cx="34645" cy="2241817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353907" y="6203431"/>
              <a:ext cx="5685693" cy="8206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 13"/>
            <p:cNvSpPr/>
            <p:nvPr/>
          </p:nvSpPr>
          <p:spPr>
            <a:xfrm>
              <a:off x="6389077" y="3905708"/>
              <a:ext cx="5357446" cy="2332892"/>
            </a:xfrm>
            <a:custGeom>
              <a:avLst/>
              <a:gdLst>
                <a:gd name="connsiteX0" fmla="*/ 0 w 5357446"/>
                <a:gd name="connsiteY0" fmla="*/ 2332892 h 2332892"/>
                <a:gd name="connsiteX1" fmla="*/ 1793631 w 5357446"/>
                <a:gd name="connsiteY1" fmla="*/ 527539 h 2332892"/>
                <a:gd name="connsiteX2" fmla="*/ 5357446 w 5357446"/>
                <a:gd name="connsiteY2" fmla="*/ 0 h 2332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57446" h="2332892">
                  <a:moveTo>
                    <a:pt x="0" y="2332892"/>
                  </a:moveTo>
                  <a:cubicBezTo>
                    <a:pt x="450361" y="1624623"/>
                    <a:pt x="900723" y="916354"/>
                    <a:pt x="1793631" y="527539"/>
                  </a:cubicBezTo>
                  <a:cubicBezTo>
                    <a:pt x="2686539" y="138724"/>
                    <a:pt x="4021992" y="69362"/>
                    <a:pt x="5357446" y="0"/>
                  </a:cubicBezTo>
                </a:path>
              </a:pathLst>
            </a:custGeom>
            <a:grp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6378019" y="5066292"/>
              <a:ext cx="3434860" cy="1207477"/>
            </a:xfrm>
            <a:custGeom>
              <a:avLst/>
              <a:gdLst>
                <a:gd name="connsiteX0" fmla="*/ 0 w 5357446"/>
                <a:gd name="connsiteY0" fmla="*/ 2332892 h 2332892"/>
                <a:gd name="connsiteX1" fmla="*/ 1793631 w 5357446"/>
                <a:gd name="connsiteY1" fmla="*/ 527539 h 2332892"/>
                <a:gd name="connsiteX2" fmla="*/ 5357446 w 5357446"/>
                <a:gd name="connsiteY2" fmla="*/ 0 h 2332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57446" h="2332892">
                  <a:moveTo>
                    <a:pt x="0" y="2332892"/>
                  </a:moveTo>
                  <a:cubicBezTo>
                    <a:pt x="450361" y="1624623"/>
                    <a:pt x="900723" y="916354"/>
                    <a:pt x="1793631" y="527539"/>
                  </a:cubicBezTo>
                  <a:cubicBezTo>
                    <a:pt x="2686539" y="138724"/>
                    <a:pt x="4021992" y="69362"/>
                    <a:pt x="5357446" y="0"/>
                  </a:cubicBezTo>
                </a:path>
              </a:pathLst>
            </a:custGeom>
            <a:grp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6375588" y="5866560"/>
              <a:ext cx="1289537" cy="433753"/>
            </a:xfrm>
            <a:custGeom>
              <a:avLst/>
              <a:gdLst>
                <a:gd name="connsiteX0" fmla="*/ 0 w 5357446"/>
                <a:gd name="connsiteY0" fmla="*/ 2332892 h 2332892"/>
                <a:gd name="connsiteX1" fmla="*/ 1793631 w 5357446"/>
                <a:gd name="connsiteY1" fmla="*/ 527539 h 2332892"/>
                <a:gd name="connsiteX2" fmla="*/ 5357446 w 5357446"/>
                <a:gd name="connsiteY2" fmla="*/ 0 h 2332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57446" h="2332892">
                  <a:moveTo>
                    <a:pt x="0" y="2332892"/>
                  </a:moveTo>
                  <a:cubicBezTo>
                    <a:pt x="450361" y="1624623"/>
                    <a:pt x="900723" y="916354"/>
                    <a:pt x="1793631" y="527539"/>
                  </a:cubicBezTo>
                  <a:cubicBezTo>
                    <a:pt x="2686539" y="138724"/>
                    <a:pt x="4021992" y="69362"/>
                    <a:pt x="5357446" y="0"/>
                  </a:cubicBezTo>
                </a:path>
              </a:pathLst>
            </a:custGeom>
            <a:grp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058400" y="3671247"/>
              <a:ext cx="1295291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Large island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775279" y="4638319"/>
              <a:ext cx="1580882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Medium island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104194" y="5507263"/>
              <a:ext cx="1293944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Small island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332566" y="6339933"/>
              <a:ext cx="1470467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Area sampled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16200000">
              <a:off x="5193764" y="5129893"/>
              <a:ext cx="1954381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Number of Species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132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151" y="507451"/>
            <a:ext cx="6843527" cy="44525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1826" y="1879453"/>
            <a:ext cx="5210174" cy="30805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07" y="3283363"/>
            <a:ext cx="4514117" cy="349091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443046" y="1723292"/>
            <a:ext cx="2624504" cy="68394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5648325" y="4859063"/>
            <a:ext cx="1828800" cy="90317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00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11111E-6 L -0.14661 -0.124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31" y="-622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2703457" y="3268282"/>
            <a:ext cx="7206464" cy="3537009"/>
            <a:chOff x="285885" y="3584031"/>
            <a:chExt cx="6271700" cy="327093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5885" y="3699488"/>
              <a:ext cx="6271700" cy="315547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85885" y="3584031"/>
              <a:ext cx="2018075" cy="49244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Marine Fishes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523569" y="185511"/>
            <a:ext cx="5017381" cy="3308314"/>
            <a:chOff x="5872831" y="50292"/>
            <a:chExt cx="6245084" cy="413919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72831" y="358202"/>
              <a:ext cx="6245084" cy="334128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682"/>
            <a:stretch/>
          </p:blipFill>
          <p:spPr>
            <a:xfrm>
              <a:off x="9422661" y="3625114"/>
              <a:ext cx="2416628" cy="56437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8429118" y="50292"/>
              <a:ext cx="2211216" cy="52223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Vascular Plants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37231" y="185511"/>
            <a:ext cx="4877246" cy="2735109"/>
            <a:chOff x="231342" y="93512"/>
            <a:chExt cx="5772150" cy="322770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1342" y="440266"/>
              <a:ext cx="5772150" cy="2880955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203296" y="93512"/>
              <a:ext cx="2024828" cy="49244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Bird Diversity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019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927" y="485775"/>
            <a:ext cx="3148874" cy="27846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8776" y="3876675"/>
            <a:ext cx="4813223" cy="2981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975" y="304800"/>
            <a:ext cx="8562976" cy="63892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1723" y="440272"/>
            <a:ext cx="1867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Garbage in….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792973" y="3661865"/>
            <a:ext cx="1983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…Garbage out</a:t>
            </a:r>
            <a:endParaRPr lang="en-US" sz="2400" b="1" dirty="0"/>
          </a:p>
        </p:txBody>
      </p:sp>
      <p:sp>
        <p:nvSpPr>
          <p:cNvPr id="9" name="Down Arrow 8"/>
          <p:cNvSpPr/>
          <p:nvPr/>
        </p:nvSpPr>
        <p:spPr>
          <a:xfrm rot="17447073">
            <a:off x="4904331" y="255782"/>
            <a:ext cx="1449261" cy="66228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85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8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60806" y="281354"/>
            <a:ext cx="71030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>Solutions are not as easy as they might seem…</a:t>
            </a:r>
            <a:endParaRPr 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33643" y="1767586"/>
            <a:ext cx="1141838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Extrapolations and interpolations are still strongly biased by sample grain/extent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Partitioning of scales (e.g., </a:t>
            </a:r>
            <a:r>
              <a:rPr lang="en-US" sz="2400" b="1" dirty="0" smtClean="0">
                <a:latin typeface="Symbol" panose="05050102010706020507" pitchFamily="18" charset="2"/>
              </a:rPr>
              <a:t>a</a:t>
            </a:r>
            <a:r>
              <a:rPr lang="en-US" sz="2400" b="1" dirty="0" smtClean="0"/>
              <a:t>-diversity, </a:t>
            </a:r>
            <a:r>
              <a:rPr lang="en-US" sz="2400" b="1" dirty="0" smtClean="0">
                <a:latin typeface="Symbol" panose="05050102010706020507" pitchFamily="18" charset="2"/>
              </a:rPr>
              <a:t>b</a:t>
            </a:r>
            <a:r>
              <a:rPr lang="en-US" sz="2400" b="1" dirty="0" smtClean="0"/>
              <a:t>-diversity, </a:t>
            </a:r>
            <a:r>
              <a:rPr lang="en-US" sz="2400" b="1" dirty="0" smtClean="0">
                <a:latin typeface="Symbol" panose="05050102010706020507" pitchFamily="18" charset="2"/>
              </a:rPr>
              <a:t>g</a:t>
            </a:r>
            <a:r>
              <a:rPr lang="en-US" sz="2400" b="1" dirty="0" smtClean="0"/>
              <a:t>-diversity) doesn’t account for non-</a:t>
            </a:r>
            <a:r>
              <a:rPr lang="en-US" sz="2400" b="1" dirty="0" err="1" smtClean="0"/>
              <a:t>linearities</a:t>
            </a:r>
            <a:r>
              <a:rPr lang="en-US" sz="2400" b="1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Explicit scaling exponents (e.g., species-accumulations, species-area relationships) are confounded by multiple factors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3887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185" y="506563"/>
            <a:ext cx="7543233" cy="5667960"/>
          </a:xfrm>
          <a:prstGeom prst="rect">
            <a:avLst/>
          </a:prstGeom>
          <a:solidFill>
            <a:schemeClr val="bg1">
              <a:alpha val="26000"/>
            </a:schemeClr>
          </a:solidFill>
        </p:spPr>
      </p:pic>
      <p:sp>
        <p:nvSpPr>
          <p:cNvPr id="4" name="TextBox 3"/>
          <p:cNvSpPr txBox="1"/>
          <p:nvPr/>
        </p:nvSpPr>
        <p:spPr>
          <a:xfrm>
            <a:off x="1657233" y="7413"/>
            <a:ext cx="7191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.. </a:t>
            </a:r>
            <a:r>
              <a:rPr lang="en-US" sz="2400" b="1" dirty="0"/>
              <a:t>we already have a way to deal with scale…</a:t>
            </a:r>
            <a:r>
              <a:rPr lang="en-US" sz="2400" b="1" dirty="0">
                <a:latin typeface="Symbol" panose="05050102010706020507" pitchFamily="18" charset="2"/>
              </a:rPr>
              <a:t>b</a:t>
            </a:r>
            <a:r>
              <a:rPr lang="en-US" sz="2400" b="1" dirty="0"/>
              <a:t>-diversity</a:t>
            </a:r>
          </a:p>
        </p:txBody>
      </p:sp>
      <p:sp>
        <p:nvSpPr>
          <p:cNvPr id="5" name="Rectangle 4"/>
          <p:cNvSpPr/>
          <p:nvPr/>
        </p:nvSpPr>
        <p:spPr>
          <a:xfrm rot="1875295">
            <a:off x="2803872" y="4116282"/>
            <a:ext cx="1192151" cy="1059178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9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 rot="1875295">
            <a:off x="3152658" y="1736891"/>
            <a:ext cx="429977" cy="319606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10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1875295">
            <a:off x="7664129" y="3536139"/>
            <a:ext cx="1192151" cy="1059178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5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rot="1875295">
            <a:off x="7570142" y="2429538"/>
            <a:ext cx="545559" cy="379173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9" name="Rectangle 8"/>
          <p:cNvSpPr/>
          <p:nvPr/>
        </p:nvSpPr>
        <p:spPr>
          <a:xfrm rot="1875295" flipH="1">
            <a:off x="3718960" y="2796384"/>
            <a:ext cx="526606" cy="473468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11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 rot="1875295">
            <a:off x="6082452" y="1764758"/>
            <a:ext cx="308340" cy="258540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24115" y="4174297"/>
            <a:ext cx="1799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ymbol" panose="05050102010706020507" pitchFamily="18" charset="2"/>
              </a:rPr>
              <a:t>a</a:t>
            </a:r>
            <a:r>
              <a:rPr lang="en-US" sz="2800" b="1" dirty="0">
                <a:solidFill>
                  <a:schemeClr val="bg1"/>
                </a:solidFill>
              </a:rPr>
              <a:t>-diversity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330559" y="4691031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048098" y="4478903"/>
            <a:ext cx="983080" cy="261610"/>
          </a:xfrm>
          <a:prstGeom prst="straightConnector1">
            <a:avLst/>
          </a:prstGeom>
          <a:ln w="38100">
            <a:solidFill>
              <a:srgbClr val="FFF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105305" y="2094209"/>
            <a:ext cx="1799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ymbol" panose="05050102010706020507" pitchFamily="18" charset="2"/>
              </a:rPr>
              <a:t>a</a:t>
            </a:r>
            <a:r>
              <a:rPr lang="en-US" sz="2800" b="1" dirty="0">
                <a:solidFill>
                  <a:schemeClr val="bg1"/>
                </a:solidFill>
              </a:rPr>
              <a:t>-diversity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6882080" y="2468073"/>
            <a:ext cx="593782" cy="139675"/>
          </a:xfrm>
          <a:prstGeom prst="straightConnector1">
            <a:avLst/>
          </a:prstGeom>
          <a:ln w="38100">
            <a:solidFill>
              <a:srgbClr val="FFF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 rot="419030">
            <a:off x="2036546" y="1140841"/>
            <a:ext cx="6993947" cy="5018157"/>
          </a:xfrm>
          <a:prstGeom prst="ellipse">
            <a:avLst/>
          </a:prstGeom>
          <a:solidFill>
            <a:schemeClr val="bg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4337358" y="699835"/>
            <a:ext cx="2392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ymbol" panose="05050102010706020507" pitchFamily="18" charset="2"/>
              </a:rPr>
              <a:t>g</a:t>
            </a:r>
            <a:r>
              <a:rPr lang="en-US" sz="2800" b="1" dirty="0">
                <a:solidFill>
                  <a:schemeClr val="bg1"/>
                </a:solidFill>
              </a:rPr>
              <a:t>-diversity (21)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9893" y="469078"/>
            <a:ext cx="7547502" cy="574293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221448" y="418837"/>
            <a:ext cx="1981633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Symbol" panose="05050102010706020507" pitchFamily="18" charset="2"/>
              </a:rPr>
              <a:t>a</a:t>
            </a:r>
            <a:r>
              <a:rPr lang="en-US" sz="4800" b="1" dirty="0">
                <a:solidFill>
                  <a:srgbClr val="C00000"/>
                </a:solidFill>
                <a:latin typeface="Symbol" panose="05050102010706020507" pitchFamily="18" charset="2"/>
              </a:rPr>
              <a:t> b</a:t>
            </a:r>
            <a:r>
              <a:rPr lang="en-US" sz="4800" b="1" dirty="0">
                <a:latin typeface="Symbol" panose="05050102010706020507" pitchFamily="18" charset="2"/>
              </a:rPr>
              <a:t> = g</a:t>
            </a:r>
          </a:p>
          <a:p>
            <a:pPr marL="571500" indent="-571500">
              <a:buFont typeface="Symbol" panose="05050102010706020507" pitchFamily="18" charset="2"/>
              <a:buChar char="a"/>
            </a:pPr>
            <a:endParaRPr lang="en-US" sz="3600" b="1" dirty="0">
              <a:latin typeface="Symbol" panose="05050102010706020507" pitchFamily="18" charset="2"/>
            </a:endParaRPr>
          </a:p>
          <a:p>
            <a:r>
              <a:rPr lang="en-US" sz="4800" b="1" dirty="0">
                <a:solidFill>
                  <a:srgbClr val="C00000"/>
                </a:solidFill>
                <a:latin typeface="Symbol" panose="05050102010706020507" pitchFamily="18" charset="2"/>
              </a:rPr>
              <a:t>b</a:t>
            </a:r>
            <a:r>
              <a:rPr lang="en-US" sz="4800" b="1" dirty="0">
                <a:latin typeface="Symbol" panose="05050102010706020507" pitchFamily="18" charset="2"/>
              </a:rPr>
              <a:t> = g/a</a:t>
            </a:r>
          </a:p>
          <a:p>
            <a:endParaRPr lang="en-US" sz="4800" b="1" dirty="0"/>
          </a:p>
        </p:txBody>
      </p:sp>
      <p:sp>
        <p:nvSpPr>
          <p:cNvPr id="2" name="Rectangle 1"/>
          <p:cNvSpPr/>
          <p:nvPr/>
        </p:nvSpPr>
        <p:spPr>
          <a:xfrm>
            <a:off x="7478822" y="2834221"/>
            <a:ext cx="4572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4800" b="1" dirty="0">
              <a:solidFill>
                <a:srgbClr val="0070C0"/>
              </a:solidFill>
              <a:latin typeface="Symbol" panose="05050102010706020507" pitchFamily="18" charset="2"/>
            </a:endParaRPr>
          </a:p>
          <a:p>
            <a:pPr marL="857250" indent="-857250">
              <a:buFont typeface="Symbol" panose="05050102010706020507" pitchFamily="18" charset="2"/>
              <a:buChar char="b"/>
            </a:pPr>
            <a:r>
              <a:rPr lang="en-US" sz="4800" b="1" dirty="0">
                <a:solidFill>
                  <a:srgbClr val="0070C0"/>
                </a:solidFill>
                <a:latin typeface="Symbol" panose="05050102010706020507" pitchFamily="18" charset="2"/>
              </a:rPr>
              <a:t>= </a:t>
            </a:r>
            <a:r>
              <a:rPr lang="en-US" sz="4800" b="1" dirty="0">
                <a:solidFill>
                  <a:srgbClr val="0070C0"/>
                </a:solidFill>
              </a:rPr>
              <a:t>21 / 7</a:t>
            </a:r>
            <a:r>
              <a:rPr lang="en-US" sz="4800" b="1" dirty="0">
                <a:solidFill>
                  <a:srgbClr val="0070C0"/>
                </a:solidFill>
                <a:latin typeface="Symbol" panose="05050102010706020507" pitchFamily="18" charset="2"/>
              </a:rPr>
              <a:t/>
            </a:r>
            <a:br>
              <a:rPr lang="en-US" sz="4800" b="1" dirty="0">
                <a:solidFill>
                  <a:srgbClr val="0070C0"/>
                </a:solidFill>
                <a:latin typeface="Symbol" panose="05050102010706020507" pitchFamily="18" charset="2"/>
              </a:rPr>
            </a:br>
            <a:endParaRPr lang="en-US" sz="4800" b="1" dirty="0">
              <a:solidFill>
                <a:srgbClr val="0070C0"/>
              </a:solidFill>
              <a:latin typeface="Symbol" panose="05050102010706020507" pitchFamily="18" charset="2"/>
            </a:endParaRPr>
          </a:p>
          <a:p>
            <a:pPr marL="857250" indent="-857250">
              <a:buFont typeface="Symbol" panose="05050102010706020507" pitchFamily="18" charset="2"/>
              <a:buChar char="b"/>
            </a:pPr>
            <a:r>
              <a:rPr lang="en-US" sz="4800" b="1" dirty="0">
                <a:solidFill>
                  <a:srgbClr val="0070C0"/>
                </a:solidFill>
                <a:latin typeface="Symbol" panose="05050102010706020507" pitchFamily="18" charset="2"/>
              </a:rPr>
              <a:t>= 3</a:t>
            </a:r>
            <a:endParaRPr lang="en-US" sz="4800" b="1" dirty="0">
              <a:solidFill>
                <a:srgbClr val="0070C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57414" y="6200549"/>
            <a:ext cx="7545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ymbol" panose="05050102010706020507" pitchFamily="18" charset="2"/>
              </a:rPr>
              <a:t>b</a:t>
            </a:r>
            <a:r>
              <a:rPr lang="en-US" sz="2800" b="1" dirty="0"/>
              <a:t>-diversity is a scalar from local (</a:t>
            </a:r>
            <a:r>
              <a:rPr lang="en-US" sz="2800" b="1" dirty="0">
                <a:latin typeface="Symbol" panose="05050102010706020507" pitchFamily="18" charset="2"/>
              </a:rPr>
              <a:t>a</a:t>
            </a:r>
            <a:r>
              <a:rPr lang="en-US" sz="2800" b="1" dirty="0"/>
              <a:t>) to regional (</a:t>
            </a:r>
            <a:r>
              <a:rPr lang="en-US" sz="2800" b="1" dirty="0">
                <a:latin typeface="Symbol" panose="05050102010706020507" pitchFamily="18" charset="2"/>
              </a:rPr>
              <a:t>g</a:t>
            </a:r>
            <a:r>
              <a:rPr lang="en-US" sz="28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5038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3.7037E-6 L -0.25 -3.7037E-6 " pathEditMode="relative" rAng="0" ptsTypes="AA">
                                      <p:cBhvr>
                                        <p:cTn id="8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/>
      <p:bldP spid="11" grpId="1"/>
      <p:bldP spid="20" grpId="0"/>
      <p:bldP spid="20" grpId="1"/>
      <p:bldP spid="28" grpId="0" animBg="1"/>
      <p:bldP spid="28" grpId="1" animBg="1"/>
      <p:bldP spid="30" grpId="0"/>
      <p:bldP spid="30" grpId="1"/>
      <p:bldP spid="32" grpId="0" build="p"/>
      <p:bldP spid="2" grpId="0" build="p"/>
      <p:bldP spid="2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/>
          <p:cNvSpPr/>
          <p:nvPr/>
        </p:nvSpPr>
        <p:spPr>
          <a:xfrm>
            <a:off x="3127375" y="965232"/>
            <a:ext cx="5257800" cy="3327401"/>
          </a:xfrm>
          <a:custGeom>
            <a:avLst/>
            <a:gdLst>
              <a:gd name="connsiteX0" fmla="*/ 0 w 4542817"/>
              <a:gd name="connsiteY0" fmla="*/ 3005847 h 3005847"/>
              <a:gd name="connsiteX1" fmla="*/ 1459149 w 4542817"/>
              <a:gd name="connsiteY1" fmla="*/ 865762 h 3005847"/>
              <a:gd name="connsiteX2" fmla="*/ 4542817 w 4542817"/>
              <a:gd name="connsiteY2" fmla="*/ 0 h 3005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42817" h="3005847">
                <a:moveTo>
                  <a:pt x="0" y="3005847"/>
                </a:moveTo>
                <a:cubicBezTo>
                  <a:pt x="351006" y="2186292"/>
                  <a:pt x="702013" y="1366737"/>
                  <a:pt x="1459149" y="865762"/>
                </a:cubicBezTo>
                <a:cubicBezTo>
                  <a:pt x="2216285" y="364787"/>
                  <a:pt x="3379551" y="182393"/>
                  <a:pt x="4542817" y="0"/>
                </a:cubicBez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2034744" y="4969141"/>
            <a:ext cx="8449749" cy="1461939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 dirty="0">
                <a:latin typeface="Arial" panose="020B0604020202020204" pitchFamily="34" charset="0"/>
              </a:rPr>
              <a:t>Linearization of an inherently non-linear pattern</a:t>
            </a:r>
          </a:p>
          <a:p>
            <a:pPr>
              <a:spcBef>
                <a:spcPct val="0"/>
              </a:spcBef>
            </a:pPr>
            <a:endParaRPr lang="en-US" altLang="en-US" sz="1400" b="1" dirty="0">
              <a:latin typeface="Arial" panose="020B0604020202020204" pitchFamily="34" charset="0"/>
            </a:endParaRPr>
          </a:p>
          <a:p>
            <a:pPr lvl="1">
              <a:spcBef>
                <a:spcPct val="0"/>
              </a:spcBef>
            </a:pPr>
            <a:r>
              <a:rPr lang="en-US" altLang="en-US" sz="1800" b="1" dirty="0">
                <a:latin typeface="Arial" panose="020B0604020202020204" pitchFamily="34" charset="0"/>
              </a:rPr>
              <a:t>Shape determined by several distinct components that underlie SAC</a:t>
            </a:r>
          </a:p>
          <a:p>
            <a:pPr lvl="1">
              <a:spcBef>
                <a:spcPct val="0"/>
              </a:spcBef>
            </a:pPr>
            <a:endParaRPr lang="en-US" altLang="en-US" sz="800" b="1" dirty="0">
              <a:latin typeface="Arial" panose="020B0604020202020204" pitchFamily="34" charset="0"/>
            </a:endParaRPr>
          </a:p>
          <a:p>
            <a:pPr lvl="1">
              <a:spcBef>
                <a:spcPct val="0"/>
              </a:spcBef>
            </a:pPr>
            <a:r>
              <a:rPr lang="en-US" altLang="en-US" sz="1800" b="1" dirty="0">
                <a:latin typeface="Arial" panose="020B0604020202020204" pitchFamily="34" charset="0"/>
              </a:rPr>
              <a:t>Critically grain and extent dependent</a:t>
            </a:r>
          </a:p>
          <a:p>
            <a:pPr marL="457200" lvl="1" indent="0">
              <a:spcBef>
                <a:spcPct val="0"/>
              </a:spcBef>
              <a:buNone/>
            </a:pPr>
            <a:endParaRPr lang="en-US" altLang="en-US" sz="700" b="1" dirty="0">
              <a:latin typeface="Arial" panose="020B0604020202020204" pitchFamily="34" charset="0"/>
            </a:endParaRPr>
          </a:p>
        </p:txBody>
      </p:sp>
      <p:sp>
        <p:nvSpPr>
          <p:cNvPr id="64517" name="TextBox 1"/>
          <p:cNvSpPr txBox="1">
            <a:spLocks noChangeArrowheads="1"/>
          </p:cNvSpPr>
          <p:nvPr/>
        </p:nvSpPr>
        <p:spPr bwMode="auto">
          <a:xfrm>
            <a:off x="2644027" y="44318"/>
            <a:ext cx="539763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1" dirty="0" smtClean="0">
                <a:latin typeface="Symbol" panose="05050102010706020507" pitchFamily="18" charset="2"/>
                <a:cs typeface="Arial" panose="020B0604020202020204" pitchFamily="34" charset="0"/>
              </a:rPr>
              <a:t>b</a:t>
            </a:r>
            <a:r>
              <a:rPr lang="en-US" alt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-diversity is also complicated</a:t>
            </a:r>
            <a:endParaRPr lang="en-US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2720975" y="819182"/>
            <a:ext cx="0" cy="3473450"/>
          </a:xfrm>
          <a:prstGeom prst="line">
            <a:avLst/>
          </a:prstGeom>
          <a:ln w="349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720975" y="4322794"/>
            <a:ext cx="5340350" cy="0"/>
          </a:xfrm>
          <a:prstGeom prst="line">
            <a:avLst/>
          </a:prstGeom>
          <a:ln w="349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3606800" y="1190657"/>
            <a:ext cx="3657600" cy="19351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3655629" y="3165300"/>
            <a:ext cx="13573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 dirty="0">
                <a:latin typeface="Symbol" panose="05050102010706020507" pitchFamily="18" charset="2"/>
              </a:rPr>
              <a:t>a</a:t>
            </a:r>
            <a:r>
              <a:rPr lang="en-US" altLang="en-US" sz="1800" b="1" dirty="0">
                <a:latin typeface="Arial" panose="020B0604020202020204" pitchFamily="34" charset="0"/>
              </a:rPr>
              <a:t>-diversity</a:t>
            </a:r>
          </a:p>
        </p:txBody>
      </p:sp>
      <p:sp>
        <p:nvSpPr>
          <p:cNvPr id="12" name="Oval 11"/>
          <p:cNvSpPr/>
          <p:nvPr/>
        </p:nvSpPr>
        <p:spPr>
          <a:xfrm>
            <a:off x="3611564" y="2998820"/>
            <a:ext cx="160337" cy="2444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277100" y="1003333"/>
            <a:ext cx="160338" cy="24288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6784976" y="580238"/>
            <a:ext cx="13049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 dirty="0">
                <a:latin typeface="Symbol" panose="05050102010706020507" pitchFamily="18" charset="2"/>
              </a:rPr>
              <a:t>g</a:t>
            </a:r>
            <a:r>
              <a:rPr lang="en-US" altLang="en-US" sz="1800" b="1" dirty="0">
                <a:latin typeface="Arial" panose="020B0604020202020204" pitchFamily="34" charset="0"/>
              </a:rPr>
              <a:t>-diversity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4017964" y="1928844"/>
            <a:ext cx="13366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 dirty="0">
                <a:latin typeface="Symbol" panose="05050102010706020507" pitchFamily="18" charset="2"/>
              </a:rPr>
              <a:t>b</a:t>
            </a:r>
            <a:r>
              <a:rPr lang="en-US" altLang="en-US" sz="1800" b="1" dirty="0">
                <a:latin typeface="Arial" panose="020B0604020202020204" pitchFamily="34" charset="0"/>
              </a:rPr>
              <a:t>-diversity</a:t>
            </a:r>
          </a:p>
        </p:txBody>
      </p:sp>
      <p:sp>
        <p:nvSpPr>
          <p:cNvPr id="16" name="Left Brace 15"/>
          <p:cNvSpPr/>
          <p:nvPr/>
        </p:nvSpPr>
        <p:spPr>
          <a:xfrm>
            <a:off x="5265737" y="1122985"/>
            <a:ext cx="495300" cy="1936160"/>
          </a:xfrm>
          <a:prstGeom prst="leftBrace">
            <a:avLst>
              <a:gd name="adj1" fmla="val 8333"/>
              <a:gd name="adj2" fmla="val 5173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2584143" y="4256120"/>
            <a:ext cx="577594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Local						Regional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Spatial Scale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 rot="-5400000">
            <a:off x="1855788" y="2295557"/>
            <a:ext cx="11588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Diversity</a:t>
            </a:r>
          </a:p>
        </p:txBody>
      </p:sp>
    </p:spTree>
    <p:extLst>
      <p:ext uri="{BB962C8B-B14F-4D97-AF65-F5344CB8AC3E}">
        <p14:creationId xmlns:p14="http://schemas.microsoft.com/office/powerpoint/2010/main" val="145183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7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11" grpId="0"/>
      <p:bldP spid="12" grpId="0" animBg="1"/>
      <p:bldP spid="13" grpId="0" animBg="1"/>
      <p:bldP spid="14" grpId="0"/>
      <p:bldP spid="15" grpId="0"/>
      <p:bldP spid="1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H="1">
            <a:off x="3190876" y="1735139"/>
            <a:ext cx="47625" cy="39020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H="1">
            <a:off x="3190876" y="5638800"/>
            <a:ext cx="488632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612" name="TextBox 5"/>
          <p:cNvSpPr txBox="1">
            <a:spLocks noChangeArrowheads="1"/>
          </p:cNvSpPr>
          <p:nvPr/>
        </p:nvSpPr>
        <p:spPr bwMode="auto">
          <a:xfrm>
            <a:off x="4302126" y="5673725"/>
            <a:ext cx="25431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1">
                <a:latin typeface="Arial" panose="020B0604020202020204" pitchFamily="34" charset="0"/>
              </a:rPr>
              <a:t>Area sampled</a:t>
            </a:r>
          </a:p>
        </p:txBody>
      </p:sp>
      <p:sp>
        <p:nvSpPr>
          <p:cNvPr id="68613" name="TextBox 6"/>
          <p:cNvSpPr txBox="1">
            <a:spLocks noChangeArrowheads="1"/>
          </p:cNvSpPr>
          <p:nvPr/>
        </p:nvSpPr>
        <p:spPr bwMode="auto">
          <a:xfrm rot="-5400000">
            <a:off x="769144" y="3082131"/>
            <a:ext cx="34417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1">
                <a:latin typeface="Arial" panose="020B0604020202020204" pitchFamily="34" charset="0"/>
              </a:rPr>
              <a:t>Number of Species</a:t>
            </a:r>
          </a:p>
        </p:txBody>
      </p:sp>
      <p:sp>
        <p:nvSpPr>
          <p:cNvPr id="68614" name="TextBox 7"/>
          <p:cNvSpPr txBox="1">
            <a:spLocks noChangeArrowheads="1"/>
          </p:cNvSpPr>
          <p:nvPr/>
        </p:nvSpPr>
        <p:spPr bwMode="auto">
          <a:xfrm>
            <a:off x="2078038" y="258763"/>
            <a:ext cx="72923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1" dirty="0">
                <a:latin typeface="Arial" panose="020B0604020202020204" pitchFamily="34" charset="0"/>
              </a:rPr>
              <a:t>Sample Grain and Extent </a:t>
            </a:r>
            <a:r>
              <a:rPr lang="en-US" altLang="en-US" sz="2800" b="1" dirty="0" smtClean="0">
                <a:latin typeface="Arial" panose="020B0604020202020204" pitchFamily="34" charset="0"/>
              </a:rPr>
              <a:t>drive </a:t>
            </a:r>
            <a:r>
              <a:rPr lang="en-US" altLang="en-US" sz="2800" b="1" dirty="0">
                <a:latin typeface="Symbol" panose="05050102010706020507" pitchFamily="18" charset="2"/>
              </a:rPr>
              <a:t>b</a:t>
            </a:r>
            <a:r>
              <a:rPr lang="en-US" altLang="en-US" sz="2800" b="1" dirty="0">
                <a:latin typeface="Arial" panose="020B0604020202020204" pitchFamily="34" charset="0"/>
              </a:rPr>
              <a:t>-diversity</a:t>
            </a:r>
          </a:p>
        </p:txBody>
      </p:sp>
      <p:sp>
        <p:nvSpPr>
          <p:cNvPr id="11" name="Freeform 10"/>
          <p:cNvSpPr/>
          <p:nvPr/>
        </p:nvSpPr>
        <p:spPr>
          <a:xfrm>
            <a:off x="3246439" y="1771650"/>
            <a:ext cx="5246687" cy="3784600"/>
          </a:xfrm>
          <a:custGeom>
            <a:avLst/>
            <a:gdLst>
              <a:gd name="connsiteX0" fmla="*/ 0 w 4542817"/>
              <a:gd name="connsiteY0" fmla="*/ 3005847 h 3005847"/>
              <a:gd name="connsiteX1" fmla="*/ 1459149 w 4542817"/>
              <a:gd name="connsiteY1" fmla="*/ 865762 h 3005847"/>
              <a:gd name="connsiteX2" fmla="*/ 4542817 w 4542817"/>
              <a:gd name="connsiteY2" fmla="*/ 0 h 3005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42817" h="3005847">
                <a:moveTo>
                  <a:pt x="0" y="3005847"/>
                </a:moveTo>
                <a:cubicBezTo>
                  <a:pt x="351006" y="2186292"/>
                  <a:pt x="702013" y="1366737"/>
                  <a:pt x="1459149" y="865762"/>
                </a:cubicBezTo>
                <a:cubicBezTo>
                  <a:pt x="2216285" y="364787"/>
                  <a:pt x="3379551" y="182393"/>
                  <a:pt x="4542817" y="0"/>
                </a:cubicBez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3427414" y="2076450"/>
            <a:ext cx="79375" cy="348615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4316413" y="2074863"/>
            <a:ext cx="36512" cy="347980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>
            <a:off x="3254376" y="1779588"/>
            <a:ext cx="5237163" cy="3789362"/>
          </a:xfrm>
          <a:custGeom>
            <a:avLst/>
            <a:gdLst>
              <a:gd name="connsiteX0" fmla="*/ 0 w 4412973"/>
              <a:gd name="connsiteY0" fmla="*/ 3309730 h 3309730"/>
              <a:gd name="connsiteX1" fmla="*/ 1948069 w 4412973"/>
              <a:gd name="connsiteY1" fmla="*/ 1242391 h 3309730"/>
              <a:gd name="connsiteX2" fmla="*/ 3458817 w 4412973"/>
              <a:gd name="connsiteY2" fmla="*/ 357809 h 3309730"/>
              <a:gd name="connsiteX3" fmla="*/ 4412973 w 4412973"/>
              <a:gd name="connsiteY3" fmla="*/ 0 h 330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2973" h="3309730">
                <a:moveTo>
                  <a:pt x="0" y="3309730"/>
                </a:moveTo>
                <a:cubicBezTo>
                  <a:pt x="685799" y="2522054"/>
                  <a:pt x="1371599" y="1734378"/>
                  <a:pt x="1948069" y="1242391"/>
                </a:cubicBezTo>
                <a:cubicBezTo>
                  <a:pt x="2524539" y="750404"/>
                  <a:pt x="3048000" y="564874"/>
                  <a:pt x="3458817" y="357809"/>
                </a:cubicBezTo>
                <a:cubicBezTo>
                  <a:pt x="3869634" y="150744"/>
                  <a:pt x="4141303" y="75372"/>
                  <a:pt x="4412973" y="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3143251" y="1603376"/>
            <a:ext cx="109356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b="1">
                <a:latin typeface="Symbol" panose="05050102010706020507" pitchFamily="18" charset="2"/>
              </a:rPr>
              <a:t>a</a:t>
            </a:r>
            <a:r>
              <a:rPr lang="en-US" altLang="en-US" sz="1400" b="1">
                <a:latin typeface="Arial" panose="020B0604020202020204" pitchFamily="34" charset="0"/>
              </a:rPr>
              <a:t>-diversity</a:t>
            </a: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3983038" y="1744664"/>
            <a:ext cx="105349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b="1">
                <a:latin typeface="Symbol" panose="05050102010706020507" pitchFamily="18" charset="2"/>
              </a:rPr>
              <a:t>g</a:t>
            </a:r>
            <a:r>
              <a:rPr lang="en-US" altLang="en-US" sz="1400" b="1">
                <a:latin typeface="Arial" panose="020B0604020202020204" pitchFamily="34" charset="0"/>
              </a:rPr>
              <a:t>-diversity</a:t>
            </a: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3630613" y="3532189"/>
            <a:ext cx="311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153B7"/>
                </a:solidFill>
                <a:latin typeface="Symbol" panose="05050102010706020507" pitchFamily="18" charset="2"/>
              </a:rPr>
              <a:t>b</a:t>
            </a:r>
            <a:endParaRPr lang="en-US" altLang="en-US" sz="1800" b="1">
              <a:solidFill>
                <a:srgbClr val="0153B7"/>
              </a:solidFill>
              <a:latin typeface="Arial" panose="020B0604020202020204" pitchFamily="34" charset="0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3941763" y="3532188"/>
            <a:ext cx="0" cy="4191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3743325" y="4321175"/>
            <a:ext cx="311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Symbol" panose="05050102010706020507" pitchFamily="18" charset="2"/>
              </a:rPr>
              <a:t>b</a:t>
            </a:r>
            <a:endParaRPr lang="en-US" altLang="en-US" sz="18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010025" y="4319589"/>
            <a:ext cx="0" cy="3460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5573714" y="1957389"/>
            <a:ext cx="9525" cy="3597275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7237414" y="1949451"/>
            <a:ext cx="9525" cy="3597275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5162551" y="1654176"/>
            <a:ext cx="109356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b="1">
                <a:latin typeface="Symbol" panose="05050102010706020507" pitchFamily="18" charset="2"/>
              </a:rPr>
              <a:t>a</a:t>
            </a:r>
            <a:r>
              <a:rPr lang="en-US" altLang="en-US" sz="1400" b="1">
                <a:latin typeface="Arial" panose="020B0604020202020204" pitchFamily="34" charset="0"/>
              </a:rPr>
              <a:t>-diversity</a:t>
            </a: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6807200" y="1612901"/>
            <a:ext cx="105349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b="1">
                <a:latin typeface="Symbol" panose="05050102010706020507" pitchFamily="18" charset="2"/>
              </a:rPr>
              <a:t>g</a:t>
            </a:r>
            <a:r>
              <a:rPr lang="en-US" altLang="en-US" sz="1400" b="1">
                <a:latin typeface="Arial" panose="020B0604020202020204" pitchFamily="34" charset="0"/>
              </a:rPr>
              <a:t>-diversity</a:t>
            </a:r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6111875" y="1789113"/>
            <a:ext cx="311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153B7"/>
                </a:solidFill>
                <a:latin typeface="Symbol" panose="05050102010706020507" pitchFamily="18" charset="2"/>
              </a:rPr>
              <a:t>b</a:t>
            </a:r>
            <a:endParaRPr lang="en-US" altLang="en-US" sz="1800" b="1">
              <a:solidFill>
                <a:srgbClr val="0153B7"/>
              </a:solidFill>
              <a:latin typeface="Arial" panose="020B0604020202020204" pitchFamily="34" charset="0"/>
            </a:endParaRP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6127750" y="2770189"/>
            <a:ext cx="311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Symbol" panose="05050102010706020507" pitchFamily="18" charset="2"/>
              </a:rPr>
              <a:t>b</a:t>
            </a:r>
            <a:endParaRPr lang="en-US" altLang="en-US" sz="18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6405563" y="1725614"/>
            <a:ext cx="12700" cy="3968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442075" y="2743201"/>
            <a:ext cx="0" cy="3968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>
            <a:spLocks noChangeArrowheads="1"/>
          </p:cNvSpPr>
          <p:nvPr/>
        </p:nvSpPr>
        <p:spPr bwMode="auto">
          <a:xfrm>
            <a:off x="5381625" y="1114425"/>
            <a:ext cx="2120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i="1" u="sng">
                <a:latin typeface="Arial" panose="020B0604020202020204" pitchFamily="34" charset="0"/>
              </a:rPr>
              <a:t>Larger grain/extent</a:t>
            </a:r>
          </a:p>
        </p:txBody>
      </p:sp>
    </p:spTree>
    <p:extLst>
      <p:ext uri="{BB962C8B-B14F-4D97-AF65-F5344CB8AC3E}">
        <p14:creationId xmlns:p14="http://schemas.microsoft.com/office/powerpoint/2010/main" val="81599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5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8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1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3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4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8" grpId="0"/>
      <p:bldP spid="28" grpId="1"/>
      <p:bldP spid="31" grpId="0"/>
      <p:bldP spid="31" grpId="1"/>
      <p:bldP spid="34" grpId="0"/>
      <p:bldP spid="34" grpId="1"/>
      <p:bldP spid="41" grpId="0"/>
      <p:bldP spid="42" grpId="0"/>
      <p:bldP spid="43" grpId="0"/>
      <p:bldP spid="44" grpId="0"/>
      <p:bldP spid="5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474" y="1706021"/>
            <a:ext cx="6486525" cy="48614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9885" y="134647"/>
            <a:ext cx="4924725" cy="17488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7876" y="269631"/>
            <a:ext cx="5464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Sample problems in genomics/genetics….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1594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846" y="1374379"/>
            <a:ext cx="5141968" cy="25294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0294" y="926322"/>
            <a:ext cx="5175969" cy="4144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6830" y="164125"/>
            <a:ext cx="7124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Other kinds of diversity—Ethnic, Language, </a:t>
            </a:r>
            <a:r>
              <a:rPr lang="en-US" sz="2800" b="1" dirty="0" err="1" smtClean="0"/>
              <a:t>etc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7387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710" y="404119"/>
            <a:ext cx="8953500" cy="4467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642" y="793252"/>
            <a:ext cx="5485488" cy="58719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54950" y="64489"/>
            <a:ext cx="9965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Economics has been doing something similar for some time (Gini Coefficient)</a:t>
            </a:r>
            <a:endParaRPr 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2214" y="678936"/>
            <a:ext cx="10770978" cy="598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85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5" name="TextBox 3"/>
          <p:cNvSpPr txBox="1">
            <a:spLocks noChangeArrowheads="1"/>
          </p:cNvSpPr>
          <p:nvPr/>
        </p:nvSpPr>
        <p:spPr bwMode="auto">
          <a:xfrm>
            <a:off x="2364077" y="265942"/>
            <a:ext cx="5979009" cy="591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3241" b="1">
                <a:solidFill>
                  <a:srgbClr val="0070C0"/>
                </a:solidFill>
              </a:rPr>
              <a:t>Just what is (or is not) changing??</a:t>
            </a:r>
          </a:p>
        </p:txBody>
      </p:sp>
      <p:sp>
        <p:nvSpPr>
          <p:cNvPr id="30726" name="TextBox 7"/>
          <p:cNvSpPr txBox="1">
            <a:spLocks noChangeArrowheads="1"/>
          </p:cNvSpPr>
          <p:nvPr/>
        </p:nvSpPr>
        <p:spPr bwMode="auto">
          <a:xfrm>
            <a:off x="300155" y="996318"/>
            <a:ext cx="4672409" cy="629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603375" indent="682625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060575" indent="682625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517775" indent="682625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74975" indent="682625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en-US" sz="2521" b="1" i="1"/>
              <a:t>Abundance or biomass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sz="2521" b="1" i="1"/>
          </a:p>
          <a:p>
            <a:pPr>
              <a:buFont typeface="Arial" panose="020B0604020202020204" pitchFamily="34" charset="0"/>
              <a:buChar char="•"/>
            </a:pPr>
            <a:endParaRPr lang="en-US" altLang="en-US" sz="2521" b="1" i="1"/>
          </a:p>
          <a:p>
            <a:pPr>
              <a:buFont typeface="Arial" panose="020B0604020202020204" pitchFamily="34" charset="0"/>
              <a:buChar char="•"/>
            </a:pPr>
            <a:endParaRPr lang="en-US" altLang="en-US" sz="2521" b="1" i="1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521" b="1" i="1"/>
              <a:t>Species richness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sz="2521" b="1" i="1"/>
          </a:p>
          <a:p>
            <a:pPr>
              <a:buFont typeface="Arial" panose="020B0604020202020204" pitchFamily="34" charset="0"/>
              <a:buChar char="•"/>
            </a:pPr>
            <a:endParaRPr lang="en-US" altLang="en-US" sz="2521" b="1" i="1"/>
          </a:p>
          <a:p>
            <a:pPr>
              <a:buFont typeface="Arial" panose="020B0604020202020204" pitchFamily="34" charset="0"/>
              <a:buChar char="•"/>
            </a:pPr>
            <a:endParaRPr lang="en-US" altLang="en-US" sz="2521" b="1" i="1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521" b="1" i="1"/>
              <a:t>Dominance or evenness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sz="2521" b="1" i="1"/>
          </a:p>
          <a:p>
            <a:pPr>
              <a:buFont typeface="Arial" panose="020B0604020202020204" pitchFamily="34" charset="0"/>
              <a:buChar char="•"/>
            </a:pPr>
            <a:endParaRPr lang="en-US" altLang="en-US" sz="2521" b="1" i="1"/>
          </a:p>
          <a:p>
            <a:pPr>
              <a:buFont typeface="Arial" panose="020B0604020202020204" pitchFamily="34" charset="0"/>
              <a:buChar char="•"/>
            </a:pPr>
            <a:endParaRPr lang="en-US" altLang="en-US" sz="2521" b="1" i="1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521" b="1" i="1"/>
              <a:t>Species composition (favorable vs unfavorable) 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sz="2521" b="1" i="1"/>
          </a:p>
          <a:p>
            <a:pPr>
              <a:buFont typeface="Arial" panose="020B0604020202020204" pitchFamily="34" charset="0"/>
              <a:buChar char="•"/>
            </a:pPr>
            <a:endParaRPr lang="en-US" altLang="en-US" sz="2521" b="1" i="1"/>
          </a:p>
        </p:txBody>
      </p:sp>
      <p:sp>
        <p:nvSpPr>
          <p:cNvPr id="10" name="TextBox 9"/>
          <p:cNvSpPr txBox="1"/>
          <p:nvPr/>
        </p:nvSpPr>
        <p:spPr>
          <a:xfrm>
            <a:off x="6584824" y="2031138"/>
            <a:ext cx="3600427" cy="120097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3602" b="1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 the metrics correlate??</a:t>
            </a:r>
          </a:p>
        </p:txBody>
      </p:sp>
    </p:spTree>
    <p:extLst>
      <p:ext uri="{BB962C8B-B14F-4D97-AF65-F5344CB8AC3E}">
        <p14:creationId xmlns:p14="http://schemas.microsoft.com/office/powerpoint/2010/main" val="209288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93607" y="3065956"/>
            <a:ext cx="5198394" cy="379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extBox 1"/>
          <p:cNvSpPr txBox="1">
            <a:spLocks noChangeArrowheads="1"/>
          </p:cNvSpPr>
          <p:nvPr/>
        </p:nvSpPr>
        <p:spPr bwMode="auto">
          <a:xfrm>
            <a:off x="5903044" y="1290756"/>
            <a:ext cx="3127327" cy="978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2881" b="1">
                <a:solidFill>
                  <a:srgbClr val="FF0000"/>
                </a:solidFill>
              </a:rPr>
              <a:t>2542 citations in Google Scholar</a:t>
            </a:r>
          </a:p>
        </p:txBody>
      </p:sp>
      <p:pic>
        <p:nvPicPr>
          <p:cNvPr id="2662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8845" y="2737216"/>
            <a:ext cx="4698137" cy="4019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3678" y="5372860"/>
            <a:ext cx="2073926" cy="1383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630" name="Group 10"/>
          <p:cNvGrpSpPr>
            <a:grpSpLocks/>
          </p:cNvGrpSpPr>
          <p:nvPr/>
        </p:nvGrpSpPr>
        <p:grpSpPr bwMode="auto">
          <a:xfrm>
            <a:off x="338747" y="924853"/>
            <a:ext cx="5041170" cy="1835232"/>
            <a:chOff x="3727791" y="539165"/>
            <a:chExt cx="4897180" cy="2223335"/>
          </a:xfrm>
        </p:grpSpPr>
        <p:pic>
          <p:nvPicPr>
            <p:cNvPr id="26634" name="Picture 1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623"/>
            <a:stretch>
              <a:fillRect/>
            </a:stretch>
          </p:blipFill>
          <p:spPr bwMode="auto">
            <a:xfrm>
              <a:off x="3765884" y="539165"/>
              <a:ext cx="4859087" cy="2223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5" name="Picture 9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7287" b="78827"/>
            <a:stretch>
              <a:fillRect/>
            </a:stretch>
          </p:blipFill>
          <p:spPr bwMode="auto">
            <a:xfrm>
              <a:off x="3727791" y="550433"/>
              <a:ext cx="1568116" cy="470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631" name="TextBox 1"/>
          <p:cNvSpPr txBox="1">
            <a:spLocks noChangeArrowheads="1"/>
          </p:cNvSpPr>
          <p:nvPr/>
        </p:nvSpPr>
        <p:spPr bwMode="auto">
          <a:xfrm>
            <a:off x="535992" y="24389"/>
            <a:ext cx="9670700" cy="757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4322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Insect </a:t>
            </a:r>
            <a:r>
              <a:rPr lang="en-US" altLang="en-US" sz="4322" b="1" dirty="0">
                <a:solidFill>
                  <a:srgbClr val="FF0000"/>
                </a:solidFill>
                <a:sym typeface="Wingdings" panose="05000000000000000000" pitchFamily="2" charset="2"/>
              </a:rPr>
              <a:t>Decline</a:t>
            </a:r>
            <a:endParaRPr lang="en-US" altLang="en-US" sz="4322" b="1" dirty="0">
              <a:solidFill>
                <a:srgbClr val="FF0000"/>
              </a:solidFill>
            </a:endParaRPr>
          </a:p>
        </p:txBody>
      </p:sp>
      <p:pic>
        <p:nvPicPr>
          <p:cNvPr id="10" name="Picture 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55878" y="1093511"/>
            <a:ext cx="4702424" cy="5785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13271" y="4087912"/>
            <a:ext cx="2970103" cy="281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303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74473" y="434109"/>
            <a:ext cx="4163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Major Ecological Gradients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083766" y="1127420"/>
            <a:ext cx="4460452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 smtClean="0"/>
              <a:t>Latitude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 smtClean="0"/>
              <a:t>Elevation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 smtClean="0"/>
              <a:t>Energy/Productivity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 smtClean="0"/>
              <a:t>Heterogeneity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 smtClean="0"/>
              <a:t>Disturbance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 smtClean="0"/>
              <a:t>Island size/Habitat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7429729" y="3605021"/>
            <a:ext cx="4294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Biogeography, other factors</a:t>
            </a:r>
            <a:endParaRPr lang="en-US" sz="2800" b="1" dirty="0"/>
          </a:p>
        </p:txBody>
      </p:sp>
      <p:sp>
        <p:nvSpPr>
          <p:cNvPr id="7" name="Down Arrow 6"/>
          <p:cNvSpPr/>
          <p:nvPr/>
        </p:nvSpPr>
        <p:spPr>
          <a:xfrm rot="6955680">
            <a:off x="5551110" y="1582372"/>
            <a:ext cx="1035082" cy="25261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4303946">
            <a:off x="5425591" y="3470506"/>
            <a:ext cx="1035082" cy="25261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1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261" y="308112"/>
            <a:ext cx="6528584" cy="4553157"/>
          </a:xfrm>
          <a:prstGeom prst="rect">
            <a:avLst/>
          </a:prstGeom>
        </p:spPr>
      </p:pic>
      <p:pic>
        <p:nvPicPr>
          <p:cNvPr id="3" name="98CFB69A-9EEA-459B-9FC2-35A716F434FD" descr="E94CC96F-AA94-488B-BA65-EFD04DA99FD0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43842" y="2027583"/>
            <a:ext cx="4748158" cy="4748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989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erade Verbindung mit Pfeil 16"/>
          <p:cNvCxnSpPr>
            <a:stCxn id="27" idx="0"/>
            <a:endCxn id="2" idx="2"/>
          </p:cNvCxnSpPr>
          <p:nvPr/>
        </p:nvCxnSpPr>
        <p:spPr>
          <a:xfrm flipV="1">
            <a:off x="2752459" y="2636801"/>
            <a:ext cx="3110521" cy="587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36" idx="0"/>
            <a:endCxn id="2" idx="2"/>
          </p:cNvCxnSpPr>
          <p:nvPr/>
        </p:nvCxnSpPr>
        <p:spPr>
          <a:xfrm flipV="1">
            <a:off x="5862980" y="2636801"/>
            <a:ext cx="0" cy="5923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37" idx="0"/>
            <a:endCxn id="2" idx="2"/>
          </p:cNvCxnSpPr>
          <p:nvPr/>
        </p:nvCxnSpPr>
        <p:spPr>
          <a:xfrm flipH="1" flipV="1">
            <a:off x="5862980" y="2636801"/>
            <a:ext cx="3044612" cy="6076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Abgerundetes Rechteck 1"/>
          <p:cNvSpPr/>
          <p:nvPr/>
        </p:nvSpPr>
        <p:spPr>
          <a:xfrm>
            <a:off x="3058638" y="2124045"/>
            <a:ext cx="5608684" cy="512750"/>
          </a:xfrm>
          <a:prstGeom prst="roundRect">
            <a:avLst/>
          </a:prstGeom>
          <a:solidFill>
            <a:srgbClr val="70B74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64827" tIns="64827" rIns="64827" bIns="64827" rtlCol="0" anchor="ctr">
            <a:spAutoFit/>
          </a:bodyPr>
          <a:lstStyle/>
          <a:p>
            <a:pPr algn="ctr"/>
            <a:r>
              <a:rPr lang="en-GB" sz="216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Biodiversity across scales</a:t>
            </a:r>
          </a:p>
        </p:txBody>
      </p:sp>
      <p:sp>
        <p:nvSpPr>
          <p:cNvPr id="27" name="Abgerundetes Rechteck 26"/>
          <p:cNvSpPr/>
          <p:nvPr/>
        </p:nvSpPr>
        <p:spPr>
          <a:xfrm>
            <a:off x="1873079" y="3223810"/>
            <a:ext cx="1758760" cy="685643"/>
          </a:xfrm>
          <a:prstGeom prst="roundRect">
            <a:avLst/>
          </a:prstGeom>
          <a:solidFill>
            <a:srgbClr val="558EC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64827" tIns="32414" rIns="64827" bIns="32414" rtlCol="0" anchor="ctr">
            <a:spAutoFit/>
          </a:bodyPr>
          <a:lstStyle/>
          <a:p>
            <a:pPr algn="ctr"/>
            <a:r>
              <a:rPr lang="en-GB" sz="180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Number of individuals</a:t>
            </a:r>
          </a:p>
        </p:txBody>
      </p:sp>
      <p:sp>
        <p:nvSpPr>
          <p:cNvPr id="36" name="Abgerundetes Rechteck 35"/>
          <p:cNvSpPr/>
          <p:nvPr/>
        </p:nvSpPr>
        <p:spPr>
          <a:xfrm>
            <a:off x="4702102" y="3229128"/>
            <a:ext cx="2321755" cy="685643"/>
          </a:xfrm>
          <a:prstGeom prst="roundRect">
            <a:avLst/>
          </a:prstGeom>
          <a:solidFill>
            <a:srgbClr val="558EC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64827" tIns="32414" rIns="64827" bIns="32414" rtlCol="0" anchor="ctr">
            <a:spAutoFit/>
          </a:bodyPr>
          <a:lstStyle/>
          <a:p>
            <a:pPr algn="ctr"/>
            <a:r>
              <a:rPr lang="en-GB" sz="180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Species relative abundances</a:t>
            </a:r>
          </a:p>
        </p:txBody>
      </p:sp>
      <p:sp>
        <p:nvSpPr>
          <p:cNvPr id="37" name="Abgerundetes Rechteck 36"/>
          <p:cNvSpPr/>
          <p:nvPr/>
        </p:nvSpPr>
        <p:spPr>
          <a:xfrm>
            <a:off x="7708159" y="3244450"/>
            <a:ext cx="2398865" cy="654996"/>
          </a:xfrm>
          <a:prstGeom prst="roundRect">
            <a:avLst/>
          </a:prstGeom>
          <a:solidFill>
            <a:srgbClr val="558EC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64827" tIns="32414" rIns="64827" bIns="32414" rtlCol="0" anchor="ctr">
            <a:spAutoFit/>
          </a:bodyPr>
          <a:lstStyle/>
          <a:p>
            <a:pPr algn="ctr"/>
            <a:r>
              <a:rPr lang="en-GB" sz="180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Spatial distribution</a:t>
            </a:r>
          </a:p>
          <a:p>
            <a:pPr algn="ctr"/>
            <a:r>
              <a:rPr lang="en-GB" sz="162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(e.g. aggregation)</a:t>
            </a:r>
          </a:p>
        </p:txBody>
      </p:sp>
      <p:sp>
        <p:nvSpPr>
          <p:cNvPr id="55" name="Abgerundetes Rechteck 54"/>
          <p:cNvSpPr/>
          <p:nvPr/>
        </p:nvSpPr>
        <p:spPr>
          <a:xfrm>
            <a:off x="2591448" y="4522898"/>
            <a:ext cx="6543063" cy="451457"/>
          </a:xfrm>
          <a:prstGeom prst="roundRect">
            <a:avLst/>
          </a:prstGeom>
          <a:solidFill>
            <a:srgbClr val="FED42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64827" tIns="64827" rIns="64827" bIns="64827" rtlCol="0" anchor="ctr">
            <a:spAutoFit/>
          </a:bodyPr>
          <a:lstStyle/>
          <a:p>
            <a:pPr algn="ctr"/>
            <a:r>
              <a:rPr lang="en-GB" sz="180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Biodiversity drivers </a:t>
            </a:r>
            <a:r>
              <a:rPr lang="en-GB" sz="144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(Land use, climate, invaders, …)</a:t>
            </a:r>
          </a:p>
        </p:txBody>
      </p:sp>
      <p:cxnSp>
        <p:nvCxnSpPr>
          <p:cNvPr id="57" name="Gerade Verbindung mit Pfeil 56"/>
          <p:cNvCxnSpPr>
            <a:stCxn id="55" idx="0"/>
            <a:endCxn id="27" idx="2"/>
          </p:cNvCxnSpPr>
          <p:nvPr/>
        </p:nvCxnSpPr>
        <p:spPr>
          <a:xfrm flipH="1" flipV="1">
            <a:off x="2752459" y="3909437"/>
            <a:ext cx="3110521" cy="613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/>
          <p:cNvCxnSpPr>
            <a:stCxn id="55" idx="0"/>
            <a:endCxn id="36" idx="2"/>
          </p:cNvCxnSpPr>
          <p:nvPr/>
        </p:nvCxnSpPr>
        <p:spPr>
          <a:xfrm flipV="1">
            <a:off x="5862980" y="3914756"/>
            <a:ext cx="0" cy="6081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>
            <a:stCxn id="55" idx="0"/>
            <a:endCxn id="37" idx="2"/>
          </p:cNvCxnSpPr>
          <p:nvPr/>
        </p:nvCxnSpPr>
        <p:spPr>
          <a:xfrm flipV="1">
            <a:off x="5862980" y="3899426"/>
            <a:ext cx="3044612" cy="6234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2" name="Grafik 7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7704" y="5752430"/>
            <a:ext cx="859768" cy="648270"/>
          </a:xfrm>
          <a:prstGeom prst="rect">
            <a:avLst/>
          </a:prstGeom>
        </p:spPr>
      </p:pic>
      <p:sp>
        <p:nvSpPr>
          <p:cNvPr id="73" name="Textfeld 72"/>
          <p:cNvSpPr txBox="1"/>
          <p:nvPr/>
        </p:nvSpPr>
        <p:spPr>
          <a:xfrm>
            <a:off x="4660951" y="5929606"/>
            <a:ext cx="3760384" cy="48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2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package </a:t>
            </a:r>
            <a:r>
              <a:rPr lang="en-GB" sz="2521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mobsim</a:t>
            </a:r>
            <a:endParaRPr lang="en-GB" sz="1621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echteckiger Pfeil 4"/>
          <p:cNvSpPr/>
          <p:nvPr/>
        </p:nvSpPr>
        <p:spPr>
          <a:xfrm rot="10800000" flipH="1">
            <a:off x="2456587" y="5526165"/>
            <a:ext cx="1038989" cy="463447"/>
          </a:xfrm>
          <a:prstGeom prst="bentArrow">
            <a:avLst>
              <a:gd name="adj1" fmla="val 28087"/>
              <a:gd name="adj2" fmla="val 25000"/>
              <a:gd name="adj3" fmla="val 25000"/>
              <a:gd name="adj4" fmla="val 43750"/>
            </a:avLst>
          </a:prstGeom>
          <a:noFill/>
          <a:ln w="25400">
            <a:solidFill>
              <a:srgbClr val="70B74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827" tIns="64827" rIns="64827" bIns="64827" rtlCol="0" anchor="ctr">
            <a:spAutoFit/>
          </a:bodyPr>
          <a:lstStyle/>
          <a:p>
            <a:pPr algn="ctr"/>
            <a:endParaRPr lang="en-GB" sz="216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645" y="112716"/>
            <a:ext cx="5813986" cy="173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93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5BD710B-325A-4F78-9FF8-E3800474A663}"/>
              </a:ext>
            </a:extLst>
          </p:cNvPr>
          <p:cNvGrpSpPr/>
          <p:nvPr/>
        </p:nvGrpSpPr>
        <p:grpSpPr>
          <a:xfrm>
            <a:off x="2789455" y="194503"/>
            <a:ext cx="8622950" cy="6726059"/>
            <a:chOff x="1406798" y="216023"/>
            <a:chExt cx="9577063" cy="7470285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06798" y="216023"/>
              <a:ext cx="6506338" cy="7264797"/>
            </a:xfrm>
            <a:prstGeom prst="rect">
              <a:avLst/>
            </a:prstGeom>
          </p:spPr>
        </p:pic>
        <p:sp>
          <p:nvSpPr>
            <p:cNvPr id="5" name="Textfeld 4"/>
            <p:cNvSpPr txBox="1"/>
            <p:nvPr/>
          </p:nvSpPr>
          <p:spPr>
            <a:xfrm>
              <a:off x="6807398" y="568052"/>
              <a:ext cx="4176463" cy="471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16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package </a:t>
              </a:r>
              <a:r>
                <a:rPr lang="en-GB" sz="2161" b="1" dirty="0" err="1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mobsim</a:t>
              </a:r>
              <a:endParaRPr lang="en-GB" sz="945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6015309" y="1043883"/>
              <a:ext cx="4464495" cy="348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4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https://github.com/MoBiodiv/mobsim</a:t>
              </a:r>
              <a:endParaRPr lang="en-GB" sz="162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73390" y="309637"/>
              <a:ext cx="852259" cy="642608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B5AB219-311E-4E6E-819B-EA838F89FC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9291"/>
            <a:stretch/>
          </p:blipFill>
          <p:spPr bwMode="auto">
            <a:xfrm>
              <a:off x="1550814" y="5176563"/>
              <a:ext cx="6362322" cy="25097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2470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94" y="0"/>
            <a:ext cx="3952966" cy="22235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7641" y="1216138"/>
            <a:ext cx="3779399" cy="27211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35883" y="356092"/>
            <a:ext cx="3711388" cy="650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3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4800" y="3323968"/>
            <a:ext cx="4199150" cy="30467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259" y="757099"/>
            <a:ext cx="4757352" cy="30364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61199" y="403156"/>
            <a:ext cx="2057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Latitude 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95839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7626" y="332684"/>
            <a:ext cx="5757657" cy="31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892" y="832853"/>
            <a:ext cx="2588241" cy="5766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85163" y="6477131"/>
            <a:ext cx="364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Hillebrand 2004, American Naturalist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558" y="3335800"/>
            <a:ext cx="5941115" cy="32636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402" y="2717406"/>
            <a:ext cx="1317791" cy="91160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92731" y="316791"/>
            <a:ext cx="2787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Taxonomic scale matters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8207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10335" y="2827867"/>
            <a:ext cx="6279936" cy="37335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8415" y="6456220"/>
            <a:ext cx="3251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Dunn et al. 2009, Ecology Letters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326" y="-1"/>
            <a:ext cx="7291112" cy="31311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31785" y="513304"/>
            <a:ext cx="3460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Biogeography matters</a:t>
            </a:r>
            <a:endParaRPr lang="en-US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7662" y="3058373"/>
            <a:ext cx="2712038" cy="350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00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962</Words>
  <Application>Microsoft Office PowerPoint</Application>
  <PresentationFormat>Widescreen</PresentationFormat>
  <Paragraphs>285</Paragraphs>
  <Slides>63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3" baseType="lpstr">
      <vt:lpstr>MS PGothic</vt:lpstr>
      <vt:lpstr>MS PGothic</vt:lpstr>
      <vt:lpstr>Arial</vt:lpstr>
      <vt:lpstr>Calibri</vt:lpstr>
      <vt:lpstr>Calibri Light</vt:lpstr>
      <vt:lpstr>Cambria Math</vt:lpstr>
      <vt:lpstr>Symbol</vt:lpstr>
      <vt:lpstr>Verdana</vt:lpstr>
      <vt:lpstr>Wingdings</vt:lpstr>
      <vt:lpstr>Office Theme</vt:lpstr>
      <vt:lpstr>PowerPoint Presentation</vt:lpstr>
      <vt:lpstr>PowerPoint Presentation</vt:lpstr>
      <vt:lpstr>Quantifying and Comparing Biodiversity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Quantifying Biodiversity Change in the Anthropocene: Conceptual and Computational Challenges</dc:title>
  <dc:creator>Jonathan Chase</dc:creator>
  <cp:lastModifiedBy>Chase, Jonathan</cp:lastModifiedBy>
  <cp:revision>169</cp:revision>
  <cp:lastPrinted>2016-11-21T07:39:46Z</cp:lastPrinted>
  <dcterms:created xsi:type="dcterms:W3CDTF">2014-11-17T10:19:33Z</dcterms:created>
  <dcterms:modified xsi:type="dcterms:W3CDTF">2023-01-16T05:24:51Z</dcterms:modified>
</cp:coreProperties>
</file>